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256" r:id="rId2"/>
    <p:sldId id="282" r:id="rId3"/>
    <p:sldId id="257" r:id="rId4"/>
    <p:sldId id="284" r:id="rId5"/>
    <p:sldId id="285" r:id="rId6"/>
    <p:sldId id="330" r:id="rId7"/>
    <p:sldId id="331" r:id="rId8"/>
    <p:sldId id="333" r:id="rId9"/>
    <p:sldId id="332" r:id="rId10"/>
    <p:sldId id="334" r:id="rId11"/>
    <p:sldId id="323" r:id="rId12"/>
    <p:sldId id="309" r:id="rId13"/>
    <p:sldId id="310" r:id="rId14"/>
    <p:sldId id="336" r:id="rId15"/>
    <p:sldId id="337" r:id="rId16"/>
    <p:sldId id="288" r:id="rId17"/>
    <p:sldId id="291" r:id="rId18"/>
    <p:sldId id="338" r:id="rId19"/>
    <p:sldId id="339" r:id="rId20"/>
    <p:sldId id="340" r:id="rId21"/>
    <p:sldId id="341" r:id="rId22"/>
    <p:sldId id="343" r:id="rId23"/>
    <p:sldId id="342" r:id="rId24"/>
    <p:sldId id="344" r:id="rId25"/>
    <p:sldId id="345" r:id="rId26"/>
    <p:sldId id="347" r:id="rId27"/>
    <p:sldId id="348" r:id="rId28"/>
    <p:sldId id="349" r:id="rId29"/>
    <p:sldId id="350" r:id="rId30"/>
    <p:sldId id="353" r:id="rId31"/>
    <p:sldId id="355" r:id="rId32"/>
    <p:sldId id="354" r:id="rId33"/>
    <p:sldId id="356" r:id="rId34"/>
    <p:sldId id="357" r:id="rId35"/>
    <p:sldId id="359" r:id="rId36"/>
    <p:sldId id="360" r:id="rId37"/>
    <p:sldId id="321" r:id="rId38"/>
    <p:sldId id="361" r:id="rId39"/>
    <p:sldId id="362" r:id="rId40"/>
    <p:sldId id="363" r:id="rId41"/>
    <p:sldId id="364" r:id="rId42"/>
    <p:sldId id="365" r:id="rId43"/>
    <p:sldId id="366" r:id="rId44"/>
    <p:sldId id="369" r:id="rId45"/>
    <p:sldId id="370" r:id="rId46"/>
    <p:sldId id="371" r:id="rId47"/>
    <p:sldId id="372" r:id="rId48"/>
    <p:sldId id="373" r:id="rId49"/>
    <p:sldId id="322" r:id="rId50"/>
    <p:sldId id="281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6B71"/>
    <a:srgbClr val="8CC5DF"/>
    <a:srgbClr val="F77A53"/>
    <a:srgbClr val="CC66FF"/>
    <a:srgbClr val="C247F3"/>
    <a:srgbClr val="F2F2F2"/>
    <a:srgbClr val="ECC95D"/>
    <a:srgbClr val="F6BD2A"/>
    <a:srgbClr val="E1A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66924-5B34-4342-A2E1-BE76F1067E4C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12734-37D3-474F-8EE3-C636908549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62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31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1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70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72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58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018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6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7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55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8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9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4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08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9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496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197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9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84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655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13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70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376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88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74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27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560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102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684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56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366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28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7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21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96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4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981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42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80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599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65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01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558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55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87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0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7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8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12734-37D3-474F-8EE3-C636908549F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2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224F-D560-4C0E-821A-E74DC238F9B7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6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DED4-1D53-4157-BE61-DE5BA3FFC5E6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99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90C4-9663-451F-8436-E3FB2BAB9E2F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6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C92E-FBC7-466F-9C6E-4E20AE96A8A7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37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3F7A-141C-4F9E-B46F-507CDA0F6A40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7DA74-57D0-4129-9BD7-1A120BAF4B93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7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FB7D4-2900-455B-BB73-C574EF74CAAD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5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1D199-F64E-4FEB-851C-E2C1741D3EC8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65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2453-D244-46CF-8E89-8A59DE0D2D77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1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7816-F5F4-4DE6-995F-DCA237A90E3C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5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C497-52B5-4652-8B1D-00A3D3390960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1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10406-8595-439D-B6AC-AB38E7DA87AC}" type="datetime1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5B6F-B833-46C0-95C4-678EC12C5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9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01CEAEB-915E-4531-A1F4-84FE0E0F390F}"/>
              </a:ext>
            </a:extLst>
          </p:cNvPr>
          <p:cNvSpPr/>
          <p:nvPr/>
        </p:nvSpPr>
        <p:spPr>
          <a:xfrm>
            <a:off x="535575" y="4883183"/>
            <a:ext cx="8112037" cy="172479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546A48-FB4D-4DF2-8B97-0A28D730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28" y="2382346"/>
            <a:ext cx="6408771" cy="342777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BC3D2E-69C9-48F9-A9E1-5E5A898AFD8A}"/>
              </a:ext>
            </a:extLst>
          </p:cNvPr>
          <p:cNvGrpSpPr/>
          <p:nvPr/>
        </p:nvGrpSpPr>
        <p:grpSpPr>
          <a:xfrm>
            <a:off x="825163" y="1221640"/>
            <a:ext cx="670217" cy="686846"/>
            <a:chOff x="1796902" y="747113"/>
            <a:chExt cx="893623" cy="91579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5665D1E-A0DF-4ED8-9092-45EB9E0F59D6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solidFill>
              <a:srgbClr val="F6B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69D1C46-ED13-43F4-891B-9CE393538170}"/>
                </a:ext>
              </a:extLst>
            </p:cNvPr>
            <p:cNvCxnSpPr>
              <a:stCxn id="8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81BA4E6-0A5D-407A-80FC-0B3B13F396AF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998E46A-D53F-468C-BD1C-1D2C9B17E7B1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446613-31F8-45F1-B47D-1DA573FF617A}"/>
              </a:ext>
            </a:extLst>
          </p:cNvPr>
          <p:cNvGrpSpPr/>
          <p:nvPr/>
        </p:nvGrpSpPr>
        <p:grpSpPr>
          <a:xfrm flipH="1">
            <a:off x="7653706" y="1231196"/>
            <a:ext cx="670217" cy="686846"/>
            <a:chOff x="1796902" y="747113"/>
            <a:chExt cx="893623" cy="91579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0C62C9A-C188-43A4-BEB4-9CC58EC026DB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solidFill>
              <a:srgbClr val="F6B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A0689C-A48B-4D98-B078-393145124D5F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0B548D7-4E99-4EA2-8865-E77D501AD36A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FD56DAB-9D9C-4B9E-87C7-35AA90ED33C0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7041CB6-BA36-4159-95CB-D7766E514975}"/>
              </a:ext>
            </a:extLst>
          </p:cNvPr>
          <p:cNvSpPr txBox="1"/>
          <p:nvPr/>
        </p:nvSpPr>
        <p:spPr>
          <a:xfrm>
            <a:off x="3333663" y="1691932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BITRIX24</a:t>
            </a:r>
            <a:endParaRPr lang="zh-CN" altLang="en-US" sz="360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1" name="文本框 9">
            <a:extLst>
              <a:ext uri="{FF2B5EF4-FFF2-40B4-BE49-F238E27FC236}">
                <a16:creationId xmlns:a16="http://schemas.microsoft.com/office/drawing/2014/main" id="{C9FD2676-5B7E-422C-8E35-AE43982FE2BF}"/>
              </a:ext>
            </a:extLst>
          </p:cNvPr>
          <p:cNvSpPr txBox="1"/>
          <p:nvPr/>
        </p:nvSpPr>
        <p:spPr>
          <a:xfrm>
            <a:off x="1467336" y="671242"/>
            <a:ext cx="6386684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>NHÓM </a:t>
            </a: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/>
            </a:r>
            <a:b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</a:b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>SIÊU NHÂN ĐIỆN QUANG</a:t>
            </a:r>
            <a:endParaRPr lang="zh-CN" altLang="en-US" sz="2000" b="1" spc="1200" dirty="0">
              <a:solidFill>
                <a:srgbClr val="F6BD2A"/>
              </a:solidFill>
              <a:latin typeface="Arial" panose="020B0604020202020204" pitchFamily="34" charset="0"/>
              <a:ea typeface="苹方 中等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3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458070" y="1111573"/>
            <a:ext cx="169469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Bitrix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2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: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pic>
        <p:nvPicPr>
          <p:cNvPr id="15" name="Picture 14" descr="C:\Users\Ngan Tuyet\Desktop\222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2127"/>
            <a:ext cx="9144000" cy="4031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05850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Rounded Rectangle 1"/>
          <p:cNvSpPr/>
          <p:nvPr/>
        </p:nvSpPr>
        <p:spPr>
          <a:xfrm>
            <a:off x="169818" y="2534193"/>
            <a:ext cx="4323804" cy="40827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Cài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đặt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triển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nhanh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chóng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Giới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hạn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theo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tùy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chọn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kí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Tập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hợp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công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cụ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định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theo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từng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gói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kí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Tự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hằng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ngày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tài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khoản</a:t>
            </a:r>
            <a:r>
              <a:rPr lang="en-US" sz="2000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399" y="2207627"/>
            <a:ext cx="2867296" cy="57476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35683" y="2534193"/>
            <a:ext cx="4323804" cy="40827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Cài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đặt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triển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máy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chủ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tùy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chọn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- Dung </a:t>
            </a:r>
            <a:r>
              <a:rPr lang="en-US" sz="2000" dirty="0" err="1">
                <a:solidFill>
                  <a:schemeClr val="tx1"/>
                </a:solidFill>
              </a:rPr>
              <a:t>lượng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không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giới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hạn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Tập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hợp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năng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công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cụ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định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bởi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sản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phẩm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- Sao </a:t>
            </a:r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theo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lịch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thủ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công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19453" y="2207627"/>
            <a:ext cx="2867296" cy="574766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On-premise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69469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1257" y="1626548"/>
            <a:ext cx="8608423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 smtClean="0"/>
              <a:t>Khác</a:t>
            </a:r>
            <a:r>
              <a:rPr lang="en-US" sz="2400" dirty="0" smtClean="0"/>
              <a:t> </a:t>
            </a:r>
            <a:r>
              <a:rPr lang="en-US" sz="2400" dirty="0" err="1" smtClean="0"/>
              <a:t>nhau</a:t>
            </a:r>
            <a:r>
              <a:rPr lang="en-US" sz="2400" dirty="0" smtClean="0"/>
              <a:t>: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606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3" grpId="0" animBg="1"/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D842A9C-6A2A-4B26-896C-CF143698A1C2}"/>
              </a:ext>
            </a:extLst>
          </p:cNvPr>
          <p:cNvSpPr/>
          <p:nvPr/>
        </p:nvSpPr>
        <p:spPr>
          <a:xfrm>
            <a:off x="6212080" y="2043541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626DEBD-57D3-4391-8BDD-11F7C8FB4AE5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717700" y="2103349"/>
            <a:ext cx="5494382" cy="0"/>
          </a:xfrm>
          <a:prstGeom prst="line">
            <a:avLst/>
          </a:prstGeom>
          <a:ln w="381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0FA469B3-EE68-4703-8090-3731DB82CFA3}"/>
              </a:ext>
            </a:extLst>
          </p:cNvPr>
          <p:cNvSpPr/>
          <p:nvPr/>
        </p:nvSpPr>
        <p:spPr>
          <a:xfrm>
            <a:off x="598084" y="2043541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ACEED7-4DB5-4816-AB21-2B1FDCE3D6F5}"/>
              </a:ext>
            </a:extLst>
          </p:cNvPr>
          <p:cNvSpPr/>
          <p:nvPr/>
        </p:nvSpPr>
        <p:spPr>
          <a:xfrm>
            <a:off x="6212081" y="3226412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6F1743-6BCA-46A6-8682-AF93936470E5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717700" y="3286220"/>
            <a:ext cx="5494382" cy="0"/>
          </a:xfrm>
          <a:prstGeom prst="line">
            <a:avLst/>
          </a:prstGeom>
          <a:ln w="381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357C5C4-01AA-45E2-A068-B2D9712ACEC4}"/>
              </a:ext>
            </a:extLst>
          </p:cNvPr>
          <p:cNvSpPr/>
          <p:nvPr/>
        </p:nvSpPr>
        <p:spPr>
          <a:xfrm>
            <a:off x="598085" y="3226412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A715D-B9F1-4496-BAE2-F47FE0B8DEE1}"/>
              </a:ext>
            </a:extLst>
          </p:cNvPr>
          <p:cNvSpPr txBox="1"/>
          <p:nvPr/>
        </p:nvSpPr>
        <p:spPr>
          <a:xfrm>
            <a:off x="2584243" y="2343814"/>
            <a:ext cx="34916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50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Chức</a:t>
            </a:r>
            <a:r>
              <a:rPr lang="en-US" altLang="zh-CN" sz="45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50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450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D9F82-59FB-4F0D-9F62-D7C04CA515C3}"/>
              </a:ext>
            </a:extLst>
          </p:cNvPr>
          <p:cNvSpPr txBox="1"/>
          <p:nvPr/>
        </p:nvSpPr>
        <p:spPr>
          <a:xfrm>
            <a:off x="1333093" y="2274564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225" dirty="0" smtClean="0">
                <a:solidFill>
                  <a:srgbClr val="CF6B71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02</a:t>
            </a:r>
            <a:endParaRPr lang="zh-CN" altLang="en-US" sz="5400" b="1" spc="225" dirty="0">
              <a:solidFill>
                <a:srgbClr val="CF6B71"/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9BBB75-C189-49C1-B307-822BA77B5E9F}"/>
              </a:ext>
            </a:extLst>
          </p:cNvPr>
          <p:cNvSpPr/>
          <p:nvPr/>
        </p:nvSpPr>
        <p:spPr>
          <a:xfrm>
            <a:off x="1172240" y="0"/>
            <a:ext cx="1491216" cy="2093902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F5E9AB-94BB-44F9-AB43-1D0B2590B2A3}"/>
              </a:ext>
            </a:extLst>
          </p:cNvPr>
          <p:cNvSpPr/>
          <p:nvPr/>
        </p:nvSpPr>
        <p:spPr>
          <a:xfrm>
            <a:off x="1172240" y="3276772"/>
            <a:ext cx="1491216" cy="3581228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7B25F-6233-4ED2-B402-C44E9481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16" y="2231330"/>
            <a:ext cx="2070297" cy="29700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7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>
            <a:off x="2599587" y="1052833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1952539" y="498838"/>
            <a:ext cx="523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2.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Chức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của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1"/>
            <a:ext cx="1371600" cy="544010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23" idx="2"/>
            <a:endCxn id="25" idx="6"/>
          </p:cNvCxnSpPr>
          <p:nvPr/>
        </p:nvCxnSpPr>
        <p:spPr>
          <a:xfrm flipH="1">
            <a:off x="2599587" y="532677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050" name="Picture 2" descr="Káº¿t quáº£ hÃ¬nh áº£nh cho question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44982"/>
            <a:ext cx="4010297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/>
          <p:cNvSpPr/>
          <p:nvPr/>
        </p:nvSpPr>
        <p:spPr>
          <a:xfrm>
            <a:off x="4343399" y="1507498"/>
            <a:ext cx="3429002" cy="2207623"/>
          </a:xfrm>
          <a:prstGeom prst="wedgeEllipseCallout">
            <a:avLst>
              <a:gd name="adj1" fmla="val -53522"/>
              <a:gd name="adj2" fmla="val 36050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Bitrix24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hỗ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trợ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chúng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ta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làm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gì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7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>
            <a:off x="2599587" y="1052833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1952539" y="498838"/>
            <a:ext cx="523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2.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Chức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của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1"/>
            <a:ext cx="1371600" cy="544010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23" idx="2"/>
            <a:endCxn id="25" idx="6"/>
          </p:cNvCxnSpPr>
          <p:nvPr/>
        </p:nvCxnSpPr>
        <p:spPr>
          <a:xfrm flipH="1">
            <a:off x="2599587" y="532677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12" name="组合 6">
            <a:extLst>
              <a:ext uri="{FF2B5EF4-FFF2-40B4-BE49-F238E27FC236}">
                <a16:creationId xmlns:a16="http://schemas.microsoft.com/office/drawing/2014/main" id="{0742747D-55AC-492A-9A94-3792BD40A600}"/>
              </a:ext>
            </a:extLst>
          </p:cNvPr>
          <p:cNvGrpSpPr/>
          <p:nvPr/>
        </p:nvGrpSpPr>
        <p:grpSpPr>
          <a:xfrm>
            <a:off x="830638" y="1217525"/>
            <a:ext cx="6111121" cy="2523731"/>
            <a:chOff x="1063257" y="2035928"/>
            <a:chExt cx="4505517" cy="1507000"/>
          </a:xfrm>
        </p:grpSpPr>
        <p:sp>
          <p:nvSpPr>
            <p:cNvPr id="13" name="矩形 2">
              <a:extLst>
                <a:ext uri="{FF2B5EF4-FFF2-40B4-BE49-F238E27FC236}">
                  <a16:creationId xmlns:a16="http://schemas.microsoft.com/office/drawing/2014/main" id="{B99815B5-AEEB-415C-A85D-5AA3250C0375}"/>
                </a:ext>
              </a:extLst>
            </p:cNvPr>
            <p:cNvSpPr/>
            <p:nvPr/>
          </p:nvSpPr>
          <p:spPr>
            <a:xfrm>
              <a:off x="1063257" y="2458602"/>
              <a:ext cx="3976576" cy="1020722"/>
            </a:xfrm>
            <a:prstGeom prst="rect">
              <a:avLst/>
            </a:prstGeom>
            <a:noFill/>
            <a:ln w="25400">
              <a:solidFill>
                <a:srgbClr val="F6B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图片 1">
              <a:extLst>
                <a:ext uri="{FF2B5EF4-FFF2-40B4-BE49-F238E27FC236}">
                  <a16:creationId xmlns:a16="http://schemas.microsoft.com/office/drawing/2014/main" id="{7B7B5396-EBB9-419A-B7E9-103284F8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791" y="2035928"/>
              <a:ext cx="1245983" cy="1507000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9FD85090-5617-41B9-B373-B1842127F7B5}"/>
                </a:ext>
              </a:extLst>
            </p:cNvPr>
            <p:cNvSpPr txBox="1"/>
            <p:nvPr/>
          </p:nvSpPr>
          <p:spPr>
            <a:xfrm>
              <a:off x="1335266" y="2548784"/>
              <a:ext cx="3348679" cy="71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lnSpc>
                  <a:spcPct val="150000"/>
                </a:lnSpc>
                <a:spcAft>
                  <a:spcPts val="800"/>
                </a:spcAft>
                <a:buFont typeface="Calibri" panose="020F0502020204030204" pitchFamily="34" charset="0"/>
                <a:buChar char="-"/>
              </a:pP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Giải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quyết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khó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khăn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trong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việc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kết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nối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xử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lý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thông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tin.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7">
            <a:extLst>
              <a:ext uri="{FF2B5EF4-FFF2-40B4-BE49-F238E27FC236}">
                <a16:creationId xmlns:a16="http://schemas.microsoft.com/office/drawing/2014/main" id="{BC007B61-5224-4352-99AA-46DD2BE7E2B7}"/>
              </a:ext>
            </a:extLst>
          </p:cNvPr>
          <p:cNvGrpSpPr/>
          <p:nvPr/>
        </p:nvGrpSpPr>
        <p:grpSpPr>
          <a:xfrm>
            <a:off x="1601287" y="3747440"/>
            <a:ext cx="7051768" cy="2502395"/>
            <a:chOff x="6560625" y="2173249"/>
            <a:chExt cx="4568118" cy="1306075"/>
          </a:xfrm>
        </p:grpSpPr>
        <p:sp>
          <p:nvSpPr>
            <p:cNvPr id="22" name="矩形 20">
              <a:extLst>
                <a:ext uri="{FF2B5EF4-FFF2-40B4-BE49-F238E27FC236}">
                  <a16:creationId xmlns:a16="http://schemas.microsoft.com/office/drawing/2014/main" id="{4EEBACB8-B7AF-4B0C-8CBF-AF74B102525D}"/>
                </a:ext>
              </a:extLst>
            </p:cNvPr>
            <p:cNvSpPr/>
            <p:nvPr/>
          </p:nvSpPr>
          <p:spPr>
            <a:xfrm>
              <a:off x="7152167" y="2458602"/>
              <a:ext cx="3976576" cy="1020722"/>
            </a:xfrm>
            <a:prstGeom prst="rect">
              <a:avLst/>
            </a:prstGeom>
            <a:noFill/>
            <a:ln w="25400">
              <a:solidFill>
                <a:srgbClr val="F6B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1">
              <a:extLst>
                <a:ext uri="{FF2B5EF4-FFF2-40B4-BE49-F238E27FC236}">
                  <a16:creationId xmlns:a16="http://schemas.microsoft.com/office/drawing/2014/main" id="{D292D2D4-C090-4FDC-B4D5-FE6356D2F446}"/>
                </a:ext>
              </a:extLst>
            </p:cNvPr>
            <p:cNvSpPr txBox="1"/>
            <p:nvPr/>
          </p:nvSpPr>
          <p:spPr>
            <a:xfrm>
              <a:off x="7499734" y="2646608"/>
              <a:ext cx="3455487" cy="58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fontAlgn="base">
                <a:lnSpc>
                  <a:spcPct val="150000"/>
                </a:lnSpc>
                <a:spcAft>
                  <a:spcPts val="750"/>
                </a:spcAft>
                <a:buFont typeface="Calibri" panose="020F0502020204030204" pitchFamily="34" charset="0"/>
                <a:buChar char="-"/>
              </a:pP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Quản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lý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quy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trình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làm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việc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linh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động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có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thể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áp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dụng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cho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mọi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doanh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nghiệp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27" name="图片 4">
              <a:extLst>
                <a:ext uri="{FF2B5EF4-FFF2-40B4-BE49-F238E27FC236}">
                  <a16:creationId xmlns:a16="http://schemas.microsoft.com/office/drawing/2014/main" id="{CD9E4584-B3D1-4F43-A0D0-190A01F7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0625" y="2173249"/>
              <a:ext cx="1019813" cy="1201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2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>
            <a:off x="2599587" y="1052833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12333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1952539" y="498838"/>
            <a:ext cx="523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2.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Chức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của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1"/>
            <a:ext cx="1371600" cy="544010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23" idx="2"/>
            <a:endCxn id="25" idx="6"/>
          </p:cNvCxnSpPr>
          <p:nvPr/>
        </p:nvCxnSpPr>
        <p:spPr>
          <a:xfrm flipH="1">
            <a:off x="2599587" y="532677"/>
            <a:ext cx="3906211" cy="0"/>
          </a:xfrm>
          <a:prstGeom prst="line">
            <a:avLst/>
          </a:prstGeom>
          <a:ln w="254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492177"/>
            <a:ext cx="81000" cy="81000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28" name="组合 8">
            <a:extLst>
              <a:ext uri="{FF2B5EF4-FFF2-40B4-BE49-F238E27FC236}">
                <a16:creationId xmlns:a16="http://schemas.microsoft.com/office/drawing/2014/main" id="{8B49FC10-7370-4E0D-B79F-8EA4B12C3FE6}"/>
              </a:ext>
            </a:extLst>
          </p:cNvPr>
          <p:cNvGrpSpPr/>
          <p:nvPr/>
        </p:nvGrpSpPr>
        <p:grpSpPr>
          <a:xfrm>
            <a:off x="1209298" y="341502"/>
            <a:ext cx="7740980" cy="2854915"/>
            <a:chOff x="1063257" y="4290468"/>
            <a:chExt cx="4351167" cy="1743500"/>
          </a:xfrm>
        </p:grpSpPr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B1BD6A49-5F29-4053-9B0D-50884FD97C24}"/>
                </a:ext>
              </a:extLst>
            </p:cNvPr>
            <p:cNvSpPr/>
            <p:nvPr/>
          </p:nvSpPr>
          <p:spPr>
            <a:xfrm>
              <a:off x="1063257" y="4842324"/>
              <a:ext cx="3976576" cy="1020722"/>
            </a:xfrm>
            <a:prstGeom prst="rect">
              <a:avLst/>
            </a:prstGeom>
            <a:noFill/>
            <a:ln w="25400">
              <a:solidFill>
                <a:srgbClr val="F6B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19">
              <a:extLst>
                <a:ext uri="{FF2B5EF4-FFF2-40B4-BE49-F238E27FC236}">
                  <a16:creationId xmlns:a16="http://schemas.microsoft.com/office/drawing/2014/main" id="{609BF20B-7C5C-460B-9CEA-F72DBB23BEB0}"/>
                </a:ext>
              </a:extLst>
            </p:cNvPr>
            <p:cNvSpPr txBox="1"/>
            <p:nvPr/>
          </p:nvSpPr>
          <p:spPr>
            <a:xfrm>
              <a:off x="1063257" y="4760612"/>
              <a:ext cx="3676547" cy="107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fontAlgn="base">
                <a:lnSpc>
                  <a:spcPct val="150000"/>
                </a:lnSpc>
                <a:spcAft>
                  <a:spcPts val="750"/>
                </a:spcAft>
                <a:buFont typeface="Calibri" panose="020F0502020204030204" pitchFamily="34" charset="0"/>
                <a:buChar char="-"/>
              </a:pP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Lưu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trữ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khai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thác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chia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sẻ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thông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tin,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tài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liệu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trực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tuyến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trong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nội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bộ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doanh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nghiệp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một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cách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dễ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dàng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đồng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bộ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và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bảo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mật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">
              <a:extLst>
                <a:ext uri="{FF2B5EF4-FFF2-40B4-BE49-F238E27FC236}">
                  <a16:creationId xmlns:a16="http://schemas.microsoft.com/office/drawing/2014/main" id="{5641ACC3-1F32-4629-9764-294AC999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9805" y="4290468"/>
              <a:ext cx="674619" cy="1743500"/>
            </a:xfrm>
            <a:prstGeom prst="rect">
              <a:avLst/>
            </a:prstGeom>
          </p:spPr>
        </p:pic>
      </p:grpSp>
      <p:grpSp>
        <p:nvGrpSpPr>
          <p:cNvPr id="36" name="组合 9">
            <a:extLst>
              <a:ext uri="{FF2B5EF4-FFF2-40B4-BE49-F238E27FC236}">
                <a16:creationId xmlns:a16="http://schemas.microsoft.com/office/drawing/2014/main" id="{5A89C3A0-37AD-4F80-8207-05515AC7CD3D}"/>
              </a:ext>
            </a:extLst>
          </p:cNvPr>
          <p:cNvGrpSpPr/>
          <p:nvPr/>
        </p:nvGrpSpPr>
        <p:grpSpPr>
          <a:xfrm>
            <a:off x="206415" y="2415202"/>
            <a:ext cx="5266679" cy="2431867"/>
            <a:chOff x="6771804" y="4250640"/>
            <a:chExt cx="3833931" cy="1853664"/>
          </a:xfrm>
        </p:grpSpPr>
        <p:sp>
          <p:nvSpPr>
            <p:cNvPr id="37" name="矩形 25">
              <a:extLst>
                <a:ext uri="{FF2B5EF4-FFF2-40B4-BE49-F238E27FC236}">
                  <a16:creationId xmlns:a16="http://schemas.microsoft.com/office/drawing/2014/main" id="{5E561EB1-A22F-4EB6-8170-970729836854}"/>
                </a:ext>
              </a:extLst>
            </p:cNvPr>
            <p:cNvSpPr/>
            <p:nvPr/>
          </p:nvSpPr>
          <p:spPr>
            <a:xfrm>
              <a:off x="7152167" y="4842324"/>
              <a:ext cx="3453568" cy="1152453"/>
            </a:xfrm>
            <a:prstGeom prst="rect">
              <a:avLst/>
            </a:prstGeom>
            <a:noFill/>
            <a:ln w="25400">
              <a:solidFill>
                <a:srgbClr val="F6B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5972F44D-FA25-420E-B593-AFEE5714EDBA}"/>
                </a:ext>
              </a:extLst>
            </p:cNvPr>
            <p:cNvSpPr txBox="1"/>
            <p:nvPr/>
          </p:nvSpPr>
          <p:spPr>
            <a:xfrm>
              <a:off x="7338412" y="4920572"/>
              <a:ext cx="3267323" cy="914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fontAlgn="base">
                <a:lnSpc>
                  <a:spcPct val="150000"/>
                </a:lnSpc>
                <a:spcAft>
                  <a:spcPts val="750"/>
                </a:spcAft>
                <a:buFont typeface="Calibri" panose="020F0502020204030204" pitchFamily="34" charset="0"/>
                <a:buChar char="-"/>
              </a:pP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Tự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động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hóa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quản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lý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và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vận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hành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doanh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nghiệp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trực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tuyến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9" name="图片 5">
              <a:extLst>
                <a:ext uri="{FF2B5EF4-FFF2-40B4-BE49-F238E27FC236}">
                  <a16:creationId xmlns:a16="http://schemas.microsoft.com/office/drawing/2014/main" id="{B043E6C3-2F43-4F3B-B218-1069D684D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1804" y="4250640"/>
              <a:ext cx="760725" cy="1853664"/>
            </a:xfrm>
            <a:prstGeom prst="rect">
              <a:avLst/>
            </a:prstGeom>
          </p:spPr>
        </p:pic>
      </p:grpSp>
      <p:grpSp>
        <p:nvGrpSpPr>
          <p:cNvPr id="40" name="组合 7">
            <a:extLst>
              <a:ext uri="{FF2B5EF4-FFF2-40B4-BE49-F238E27FC236}">
                <a16:creationId xmlns:a16="http://schemas.microsoft.com/office/drawing/2014/main" id="{BC007B61-5224-4352-99AA-46DD2BE7E2B7}"/>
              </a:ext>
            </a:extLst>
          </p:cNvPr>
          <p:cNvGrpSpPr/>
          <p:nvPr/>
        </p:nvGrpSpPr>
        <p:grpSpPr>
          <a:xfrm>
            <a:off x="2354613" y="4442111"/>
            <a:ext cx="6264629" cy="2223512"/>
            <a:chOff x="6560625" y="2173249"/>
            <a:chExt cx="4568118" cy="1352311"/>
          </a:xfrm>
        </p:grpSpPr>
        <p:sp>
          <p:nvSpPr>
            <p:cNvPr id="41" name="矩形 20">
              <a:extLst>
                <a:ext uri="{FF2B5EF4-FFF2-40B4-BE49-F238E27FC236}">
                  <a16:creationId xmlns:a16="http://schemas.microsoft.com/office/drawing/2014/main" id="{4EEBACB8-B7AF-4B0C-8CBF-AF74B102525D}"/>
                </a:ext>
              </a:extLst>
            </p:cNvPr>
            <p:cNvSpPr/>
            <p:nvPr/>
          </p:nvSpPr>
          <p:spPr>
            <a:xfrm>
              <a:off x="7152167" y="2458602"/>
              <a:ext cx="3976576" cy="1020722"/>
            </a:xfrm>
            <a:prstGeom prst="rect">
              <a:avLst/>
            </a:prstGeom>
            <a:noFill/>
            <a:ln w="25400">
              <a:solidFill>
                <a:srgbClr val="F6BD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21">
              <a:extLst>
                <a:ext uri="{FF2B5EF4-FFF2-40B4-BE49-F238E27FC236}">
                  <a16:creationId xmlns:a16="http://schemas.microsoft.com/office/drawing/2014/main" id="{D292D2D4-C090-4FDC-B4D5-FE6356D2F446}"/>
                </a:ext>
              </a:extLst>
            </p:cNvPr>
            <p:cNvSpPr txBox="1"/>
            <p:nvPr/>
          </p:nvSpPr>
          <p:spPr>
            <a:xfrm>
              <a:off x="7435965" y="2458602"/>
              <a:ext cx="3505370" cy="106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fontAlgn="base">
                <a:lnSpc>
                  <a:spcPct val="150000"/>
                </a:lnSpc>
                <a:spcAft>
                  <a:spcPts val="750"/>
                </a:spcAft>
                <a:buFont typeface="Calibri" panose="020F0502020204030204" pitchFamily="34" charset="0"/>
                <a:buChar char="-"/>
              </a:pP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Có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khả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năng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kết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nối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với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phần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mềm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office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tạo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các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báo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cáo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chi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tiết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theo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từng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yêu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cầu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nghiệp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vụ</a:t>
              </a:r>
              <a:r>
                <a: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图片 4">
              <a:extLst>
                <a:ext uri="{FF2B5EF4-FFF2-40B4-BE49-F238E27FC236}">
                  <a16:creationId xmlns:a16="http://schemas.microsoft.com/office/drawing/2014/main" id="{CD9E4584-B3D1-4F43-A0D0-190A01F7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0625" y="2173249"/>
              <a:ext cx="1019813" cy="1201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03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D842A9C-6A2A-4B26-896C-CF143698A1C2}"/>
              </a:ext>
            </a:extLst>
          </p:cNvPr>
          <p:cNvSpPr/>
          <p:nvPr/>
        </p:nvSpPr>
        <p:spPr>
          <a:xfrm>
            <a:off x="6212080" y="2043541"/>
            <a:ext cx="119616" cy="119616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626DEBD-57D3-4391-8BDD-11F7C8FB4AE5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717700" y="2103349"/>
            <a:ext cx="5494382" cy="0"/>
          </a:xfrm>
          <a:prstGeom prst="line">
            <a:avLst/>
          </a:prstGeom>
          <a:ln w="381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0FA469B3-EE68-4703-8090-3731DB82CFA3}"/>
              </a:ext>
            </a:extLst>
          </p:cNvPr>
          <p:cNvSpPr/>
          <p:nvPr/>
        </p:nvSpPr>
        <p:spPr>
          <a:xfrm>
            <a:off x="598084" y="2043541"/>
            <a:ext cx="119616" cy="119616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ACEED7-4DB5-4816-AB21-2B1FDCE3D6F5}"/>
              </a:ext>
            </a:extLst>
          </p:cNvPr>
          <p:cNvSpPr/>
          <p:nvPr/>
        </p:nvSpPr>
        <p:spPr>
          <a:xfrm>
            <a:off x="6212081" y="3226412"/>
            <a:ext cx="119616" cy="119616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6F1743-6BCA-46A6-8682-AF93936470E5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717700" y="3286220"/>
            <a:ext cx="5494382" cy="0"/>
          </a:xfrm>
          <a:prstGeom prst="line">
            <a:avLst/>
          </a:prstGeom>
          <a:ln w="381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357C5C4-01AA-45E2-A068-B2D9712ACEC4}"/>
              </a:ext>
            </a:extLst>
          </p:cNvPr>
          <p:cNvSpPr/>
          <p:nvPr/>
        </p:nvSpPr>
        <p:spPr>
          <a:xfrm>
            <a:off x="598085" y="3226412"/>
            <a:ext cx="119616" cy="119616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A715D-B9F1-4496-BAE2-F47FE0B8DEE1}"/>
              </a:ext>
            </a:extLst>
          </p:cNvPr>
          <p:cNvSpPr txBox="1"/>
          <p:nvPr/>
        </p:nvSpPr>
        <p:spPr>
          <a:xfrm>
            <a:off x="2534504" y="2343814"/>
            <a:ext cx="437491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50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45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50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45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50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450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D9F82-59FB-4F0D-9F62-D7C04CA515C3}"/>
              </a:ext>
            </a:extLst>
          </p:cNvPr>
          <p:cNvSpPr txBox="1"/>
          <p:nvPr/>
        </p:nvSpPr>
        <p:spPr>
          <a:xfrm>
            <a:off x="1411471" y="2274564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225" dirty="0" smtClean="0">
                <a:solidFill>
                  <a:srgbClr val="8CC5DF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03</a:t>
            </a:r>
            <a:endParaRPr lang="zh-CN" altLang="en-US" sz="5400" b="1" spc="225" dirty="0">
              <a:solidFill>
                <a:srgbClr val="8CC5DF"/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9BBB75-C189-49C1-B307-822BA77B5E9F}"/>
              </a:ext>
            </a:extLst>
          </p:cNvPr>
          <p:cNvSpPr/>
          <p:nvPr/>
        </p:nvSpPr>
        <p:spPr>
          <a:xfrm>
            <a:off x="1172240" y="0"/>
            <a:ext cx="1491216" cy="2093902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F5E9AB-94BB-44F9-AB43-1D0B2590B2A3}"/>
              </a:ext>
            </a:extLst>
          </p:cNvPr>
          <p:cNvSpPr/>
          <p:nvPr/>
        </p:nvSpPr>
        <p:spPr>
          <a:xfrm>
            <a:off x="1172240" y="3276772"/>
            <a:ext cx="1491216" cy="3581228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63723-F86F-4F13-AD15-FC06DF8C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15" y="1874044"/>
            <a:ext cx="1357085" cy="3327287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628C0476-9B33-4D92-BC08-D8D3C427C721}"/>
              </a:ext>
            </a:extLst>
          </p:cNvPr>
          <p:cNvSpPr txBox="1"/>
          <p:nvPr/>
        </p:nvSpPr>
        <p:spPr>
          <a:xfrm>
            <a:off x="2998381" y="4052235"/>
            <a:ext cx="476920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200"/>
              </a:lnSpc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Communications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 and projects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CRM</a:t>
            </a: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Contact center</a:t>
            </a:r>
            <a:endParaRPr lang="zh-CN" altLang="en-US" sz="2000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6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crush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E787E2E7-2ECD-4037-9458-208C1C1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0" y="3461657"/>
            <a:ext cx="4577680" cy="33963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1072" y="1250148"/>
            <a:ext cx="8281853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Bitrix24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kèm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35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1072" y="1975354"/>
            <a:ext cx="4349268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Communcations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truyền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thông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Picture 23" descr="https://www.bitrix24.com/images/content_en/screens/tools/communications/activity_stream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7" y="2435225"/>
            <a:ext cx="7053946" cy="442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6358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E787E2E7-2ECD-4037-9458-208C1C1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0" y="3461657"/>
            <a:ext cx="4577680" cy="33963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3377" y="1086308"/>
            <a:ext cx="8394233" cy="4267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u="sng" dirty="0" smtClean="0">
                <a:solidFill>
                  <a:srgbClr val="FF0000"/>
                </a:solidFill>
              </a:rPr>
              <a:t>Activity </a:t>
            </a:r>
            <a:r>
              <a:rPr lang="en-US" sz="2400" b="1" u="sng" dirty="0">
                <a:solidFill>
                  <a:srgbClr val="FF0000"/>
                </a:solidFill>
              </a:rPr>
              <a:t>Stream</a:t>
            </a:r>
            <a:r>
              <a:rPr lang="en-US" sz="2400" b="1" u="sng" dirty="0" smtClean="0">
                <a:solidFill>
                  <a:srgbClr val="FF0000"/>
                </a:solidFill>
              </a:rPr>
              <a:t>: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 err="1" smtClean="0"/>
              <a:t>Cập</a:t>
            </a:r>
            <a:r>
              <a:rPr lang="en-US" sz="2400" dirty="0" smtClean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, </a:t>
            </a:r>
            <a:r>
              <a:rPr lang="en-US" sz="2400" dirty="0" err="1"/>
              <a:t>nơi</a:t>
            </a:r>
            <a:r>
              <a:rPr lang="en-US" sz="2400" dirty="0"/>
              <a:t> </a:t>
            </a:r>
            <a:r>
              <a:rPr lang="en-US" sz="2400" dirty="0" err="1"/>
              <a:t>các</a:t>
            </a:r>
            <a:r>
              <a:rPr lang="en-US" sz="2400" dirty="0"/>
              <a:t> </a:t>
            </a:r>
            <a:r>
              <a:rPr lang="en-US" sz="2400" dirty="0" err="1"/>
              <a:t>thành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 smtClean="0"/>
              <a:t>ra.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,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chung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khu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.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,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báo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bỏ</a:t>
            </a:r>
            <a:r>
              <a:rPr lang="en-US" sz="2400" dirty="0"/>
              <a:t> </a:t>
            </a:r>
            <a:r>
              <a:rPr lang="en-US" sz="2400" dirty="0" err="1"/>
              <a:t>lỡ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</a:t>
            </a:r>
            <a:r>
              <a:rPr lang="en-US" sz="2400" dirty="0" smtClean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69722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E787E2E7-2ECD-4037-9458-208C1C1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0" y="3461657"/>
            <a:ext cx="4577680" cy="33963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4980" y="849965"/>
            <a:ext cx="4765843" cy="573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u="sng" dirty="0" smtClean="0">
                <a:solidFill>
                  <a:srgbClr val="FF0000"/>
                </a:solidFill>
              </a:rPr>
              <a:t>Like: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N</a:t>
            </a:r>
            <a:r>
              <a:rPr lang="en-US" sz="2400" dirty="0" err="1" smtClean="0"/>
              <a:t>ội</a:t>
            </a:r>
            <a:r>
              <a:rPr lang="en-US" sz="2400" dirty="0" smtClean="0"/>
              <a:t> </a:t>
            </a:r>
            <a:r>
              <a:rPr lang="en-US" sz="2400" dirty="0"/>
              <a:t>dung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“like”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. </a:t>
            </a:r>
            <a:r>
              <a:rPr lang="en-US" sz="2400" dirty="0" err="1"/>
              <a:t>Nội</a:t>
            </a:r>
            <a:r>
              <a:rPr lang="en-US" sz="2400" dirty="0"/>
              <a:t> dung like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ý </a:t>
            </a:r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, </a:t>
            </a:r>
            <a:r>
              <a:rPr lang="en-US" sz="2400" dirty="0" err="1"/>
              <a:t>nội</a:t>
            </a:r>
            <a:r>
              <a:rPr lang="en-US" sz="2400" dirty="0"/>
              <a:t> dung </a:t>
            </a:r>
            <a:r>
              <a:rPr lang="en-US" sz="2400" dirty="0" err="1"/>
              <a:t>nào</a:t>
            </a:r>
            <a:r>
              <a:rPr lang="en-US" sz="2400" dirty="0"/>
              <a:t> </a:t>
            </a:r>
            <a:r>
              <a:rPr lang="en-US" sz="2400" dirty="0" err="1"/>
              <a:t>được</a:t>
            </a:r>
            <a:r>
              <a:rPr lang="en-US" sz="2400" dirty="0"/>
              <a:t> like </a:t>
            </a:r>
            <a:r>
              <a:rPr lang="en-US" sz="2400" dirty="0" err="1"/>
              <a:t>nhiều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sẽ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vị trí </a:t>
            </a:r>
            <a:r>
              <a:rPr lang="en-US" sz="2400" dirty="0" err="1"/>
              <a:t>hiển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̣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-&gt; </a:t>
            </a:r>
            <a:r>
              <a:rPr lang="en-US" sz="2400" dirty="0" err="1" smtClean="0"/>
              <a:t>nội</a:t>
            </a:r>
            <a:r>
              <a:rPr lang="en-US" sz="2400" dirty="0" smtClean="0"/>
              <a:t> </a:t>
            </a:r>
            <a:r>
              <a:rPr lang="en-US" sz="2400" dirty="0"/>
              <a:t>dung </a:t>
            </a:r>
            <a:r>
              <a:rPr lang="en-US" sz="2400" dirty="0" err="1"/>
              <a:t>hữu</a:t>
            </a:r>
            <a:r>
              <a:rPr lang="en-US" sz="2400" dirty="0"/>
              <a:t> </a:t>
            </a:r>
            <a:r>
              <a:rPr lang="en-US" sz="2400" dirty="0" err="1"/>
              <a:t>ích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thấy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0401029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3D64BA2-560D-487E-8548-05F99FAB9E3E}"/>
              </a:ext>
            </a:extLst>
          </p:cNvPr>
          <p:cNvGrpSpPr/>
          <p:nvPr/>
        </p:nvGrpSpPr>
        <p:grpSpPr>
          <a:xfrm>
            <a:off x="4600864" y="1350092"/>
            <a:ext cx="2803202" cy="728579"/>
            <a:chOff x="6258623" y="2105889"/>
            <a:chExt cx="3365524" cy="839323"/>
          </a:xfrm>
        </p:grpSpPr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B2ED4E97-C077-40FE-AA2A-B4EA42C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623" y="2105889"/>
              <a:ext cx="839323" cy="83932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E1AD5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9BB0EC1-4C81-4EA0-91DD-7373C4A68749}"/>
                </a:ext>
              </a:extLst>
            </p:cNvPr>
            <p:cNvSpPr txBox="1"/>
            <p:nvPr/>
          </p:nvSpPr>
          <p:spPr>
            <a:xfrm>
              <a:off x="7259472" y="2351017"/>
              <a:ext cx="2364675" cy="448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26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defRPr>
              </a:lvl1pPr>
            </a:lstStyle>
            <a:p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Võ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Tuyết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Ngân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8EF015F-90E0-44B0-9AE1-69E8ABE781A1}"/>
              </a:ext>
            </a:extLst>
          </p:cNvPr>
          <p:cNvGrpSpPr/>
          <p:nvPr/>
        </p:nvGrpSpPr>
        <p:grpSpPr>
          <a:xfrm>
            <a:off x="4600860" y="2346880"/>
            <a:ext cx="2678488" cy="728578"/>
            <a:chOff x="6258623" y="2105889"/>
            <a:chExt cx="3215795" cy="83932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C4130A52-ADA7-4484-BEB4-33A743063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623" y="2105889"/>
              <a:ext cx="839323" cy="83932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8CC5D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F42F4AE-DE01-4593-B2DE-15639CF4459F}"/>
                </a:ext>
              </a:extLst>
            </p:cNvPr>
            <p:cNvSpPr txBox="1"/>
            <p:nvPr/>
          </p:nvSpPr>
          <p:spPr>
            <a:xfrm>
              <a:off x="7259473" y="2314895"/>
              <a:ext cx="2214945" cy="44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26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defRPr>
              </a:lvl1pPr>
            </a:lstStyle>
            <a:p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Nguyễn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Hữu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Việt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953B044-B569-4096-9F50-8239CEBA15ED}"/>
              </a:ext>
            </a:extLst>
          </p:cNvPr>
          <p:cNvGrpSpPr/>
          <p:nvPr/>
        </p:nvGrpSpPr>
        <p:grpSpPr>
          <a:xfrm>
            <a:off x="4600857" y="3342931"/>
            <a:ext cx="2484204" cy="728580"/>
            <a:chOff x="6258623" y="2105889"/>
            <a:chExt cx="2982539" cy="839323"/>
          </a:xfrm>
        </p:grpSpPr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14AEEAF0-1DAE-4B18-8662-80FD60093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623" y="2105889"/>
              <a:ext cx="839323" cy="83932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CF6B7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3757CE6-4600-4124-9837-F442D11B8E74}"/>
                </a:ext>
              </a:extLst>
            </p:cNvPr>
            <p:cNvSpPr txBox="1"/>
            <p:nvPr/>
          </p:nvSpPr>
          <p:spPr>
            <a:xfrm>
              <a:off x="7259473" y="2327959"/>
              <a:ext cx="1981689" cy="448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26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defRPr>
              </a:lvl1pPr>
            </a:lstStyle>
            <a:p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Bùi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Tuấn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Hưng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8C39569-F21E-47CA-915E-CFF7E32727F9}"/>
              </a:ext>
            </a:extLst>
          </p:cNvPr>
          <p:cNvGrpSpPr/>
          <p:nvPr/>
        </p:nvGrpSpPr>
        <p:grpSpPr>
          <a:xfrm>
            <a:off x="4600863" y="4378752"/>
            <a:ext cx="3316868" cy="728578"/>
            <a:chOff x="6258623" y="2105889"/>
            <a:chExt cx="3982232" cy="839323"/>
          </a:xfrm>
        </p:grpSpPr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2B289642-851B-4EA9-B1E0-EBFE03894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623" y="2105889"/>
              <a:ext cx="839323" cy="83932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E074BFF-4795-4FFE-BEDD-A22A1B1B2170}"/>
                </a:ext>
              </a:extLst>
            </p:cNvPr>
            <p:cNvSpPr txBox="1"/>
            <p:nvPr/>
          </p:nvSpPr>
          <p:spPr>
            <a:xfrm>
              <a:off x="7259472" y="2301833"/>
              <a:ext cx="2981383" cy="448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26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defRPr>
              </a:lvl1pPr>
            </a:lstStyle>
            <a:p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Đỗ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Lương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440F297-FA00-4D7E-9497-3D85A56C1F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7" y="1680445"/>
            <a:ext cx="4544190" cy="4443060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72FCFB88-8154-45D0-921F-DA41088AE517}"/>
              </a:ext>
            </a:extLst>
          </p:cNvPr>
          <p:cNvSpPr/>
          <p:nvPr/>
        </p:nvSpPr>
        <p:spPr>
          <a:xfrm>
            <a:off x="6505798" y="1071840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3161043-3FD3-4DB8-9505-B79FEBF04BFE}"/>
              </a:ext>
            </a:extLst>
          </p:cNvPr>
          <p:cNvCxnSpPr>
            <a:cxnSpLocks/>
            <a:stCxn id="30" idx="2"/>
            <a:endCxn id="32" idx="6"/>
          </p:cNvCxnSpPr>
          <p:nvPr/>
        </p:nvCxnSpPr>
        <p:spPr>
          <a:xfrm flipH="1">
            <a:off x="2599587" y="1112340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45619ABE-0802-44A5-BFA1-008D86BC30EA}"/>
              </a:ext>
            </a:extLst>
          </p:cNvPr>
          <p:cNvSpPr/>
          <p:nvPr/>
        </p:nvSpPr>
        <p:spPr>
          <a:xfrm>
            <a:off x="2518587" y="1071840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21C00B-2B99-4D42-B7CD-73AACFF15ACF}"/>
              </a:ext>
            </a:extLst>
          </p:cNvPr>
          <p:cNvSpPr txBox="1"/>
          <p:nvPr/>
        </p:nvSpPr>
        <p:spPr>
          <a:xfrm>
            <a:off x="3399246" y="545282"/>
            <a:ext cx="234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Thành</a:t>
            </a:r>
            <a:r>
              <a:rPr lang="en-US" altLang="zh-CN" sz="3200" b="1" dirty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viên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B06194-0691-4399-A301-77CD80D5CAE7}"/>
              </a:ext>
            </a:extLst>
          </p:cNvPr>
          <p:cNvSpPr/>
          <p:nvPr/>
        </p:nvSpPr>
        <p:spPr>
          <a:xfrm>
            <a:off x="3886199" y="0"/>
            <a:ext cx="1371600" cy="603517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2998943-A164-4FCC-8267-284F86B39BA3}"/>
              </a:ext>
            </a:extLst>
          </p:cNvPr>
          <p:cNvSpPr/>
          <p:nvPr/>
        </p:nvSpPr>
        <p:spPr>
          <a:xfrm>
            <a:off x="6505798" y="55168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8FB255A-77F9-4957-9429-422522D7B314}"/>
              </a:ext>
            </a:extLst>
          </p:cNvPr>
          <p:cNvCxnSpPr>
            <a:cxnSpLocks/>
            <a:stCxn id="35" idx="2"/>
            <a:endCxn id="37" idx="6"/>
          </p:cNvCxnSpPr>
          <p:nvPr/>
        </p:nvCxnSpPr>
        <p:spPr>
          <a:xfrm flipH="1">
            <a:off x="2599587" y="59218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EDB56163-9560-4491-AF66-8DC00B75264D}"/>
              </a:ext>
            </a:extLst>
          </p:cNvPr>
          <p:cNvSpPr/>
          <p:nvPr/>
        </p:nvSpPr>
        <p:spPr>
          <a:xfrm>
            <a:off x="2518587" y="55168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1">
            <a:extLst>
              <a:ext uri="{FF2B5EF4-FFF2-40B4-BE49-F238E27FC236}">
                <a16:creationId xmlns:a16="http://schemas.microsoft.com/office/drawing/2014/main" id="{33D64BA2-560D-487E-8548-05F99FAB9E3E}"/>
              </a:ext>
            </a:extLst>
          </p:cNvPr>
          <p:cNvGrpSpPr/>
          <p:nvPr/>
        </p:nvGrpSpPr>
        <p:grpSpPr>
          <a:xfrm>
            <a:off x="4597595" y="5353863"/>
            <a:ext cx="2452976" cy="728579"/>
            <a:chOff x="6258623" y="2105889"/>
            <a:chExt cx="2945045" cy="839323"/>
          </a:xfrm>
        </p:grpSpPr>
        <p:sp>
          <p:nvSpPr>
            <p:cNvPr id="24" name="Freeform 45">
              <a:extLst>
                <a:ext uri="{FF2B5EF4-FFF2-40B4-BE49-F238E27FC236}">
                  <a16:creationId xmlns:a16="http://schemas.microsoft.com/office/drawing/2014/main" id="{B2ED4E97-C077-40FE-AA2A-B4EA42C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623" y="2105889"/>
              <a:ext cx="839323" cy="839323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CC6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10">
              <a:extLst>
                <a:ext uri="{FF2B5EF4-FFF2-40B4-BE49-F238E27FC236}">
                  <a16:creationId xmlns:a16="http://schemas.microsoft.com/office/drawing/2014/main" id="{A9BB0EC1-4C81-4EA0-91DD-7373C4A68749}"/>
                </a:ext>
              </a:extLst>
            </p:cNvPr>
            <p:cNvSpPr txBox="1"/>
            <p:nvPr/>
          </p:nvSpPr>
          <p:spPr>
            <a:xfrm>
              <a:off x="7259471" y="2351017"/>
              <a:ext cx="1944197" cy="448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ts val="2600"/>
                </a:lnSpc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</a:defRPr>
              </a:lvl1pPr>
            </a:lstStyle>
            <a:p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Ngô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Duy</a:t>
              </a:r>
              <a:r>
                <a:rPr lang="en-US" altLang="zh-CN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Mạnh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077779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E787E2E7-2ECD-4037-9458-208C1C12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20" y="3461657"/>
            <a:ext cx="4577680" cy="3396343"/>
          </a:xfrm>
          <a:prstGeom prst="rect">
            <a:avLst/>
          </a:prstGeom>
        </p:spPr>
      </p:pic>
      <p:pic>
        <p:nvPicPr>
          <p:cNvPr id="13" name="Picture 12" descr="https://bitrix24.vitranet24.com/upload/data/%E1%BA%A3nh%20blog/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8" y="1626549"/>
            <a:ext cx="8836776" cy="4593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17618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3886199" y="1012331"/>
            <a:ext cx="4904959" cy="407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u="sng" dirty="0" smtClean="0">
                <a:solidFill>
                  <a:srgbClr val="FF0000"/>
                </a:solidFill>
              </a:rPr>
              <a:t>Workflow: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/>
              <a:t>C</a:t>
            </a:r>
            <a:r>
              <a:rPr lang="en-US" sz="2400" dirty="0" smtClean="0"/>
              <a:t>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(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xin</a:t>
            </a:r>
            <a:r>
              <a:rPr lang="en-US" sz="2400" dirty="0"/>
              <a:t> </a:t>
            </a:r>
            <a:r>
              <a:rPr lang="en-US" sz="2400" dirty="0" err="1"/>
              <a:t>nghỉ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,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doanh,quy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,...)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ngay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tiện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13" name="Picture 2" descr="http://genknews.genkcdn.vn/GA8Ko1ApccccccccccccfqZTLfY3/Image/2012/05/c1_519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8938"/>
            <a:ext cx="4023359" cy="28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6713" y="5041799"/>
            <a:ext cx="8438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, </a:t>
            </a:r>
            <a:r>
              <a:rPr lang="en-US" sz="2400" dirty="0" err="1"/>
              <a:t>trao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,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ngay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25569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7" name="Picture 16" descr="https://www.1c-bitrix.ru/upload/medialibrary/a0d/Wf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651"/>
            <a:ext cx="9144000" cy="4209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078613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 descr="https://helpdesk.bitrix24.com/upload/medialibrary/f87/createtask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801"/>
            <a:ext cx="9144000" cy="4701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10766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12" descr="C:\Users\Ngan Tuyet\Desktop\CC&amp;MTPTPM\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55300"/>
            <a:ext cx="9248503" cy="4660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083630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 descr="C:\Users\Ngan Tuyet\Desktop\CC&amp;MTPTPM\b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275"/>
            <a:ext cx="9144000" cy="4613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46228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383" y="1766462"/>
            <a:ext cx="3651068" cy="3766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spc="-75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2400" spc="-75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spc="-75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2400" spc="-75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spc="-75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sz="2400" spc="-75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spc="-75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gian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Ngày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bắt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đầu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ngày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kết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thúc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Theo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dõi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gian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nhiệm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vụ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tự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động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gian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thủ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Hiển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thị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tác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vụ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lịch</a:t>
            </a: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Nhiệm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vụ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kế</a:t>
            </a:r>
            <a:r>
              <a:rPr lang="en-US" sz="2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hoạch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06017" y="1664639"/>
            <a:ext cx="4480561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soát</a:t>
            </a:r>
            <a:r>
              <a:rPr lang="en-US" sz="2400" dirty="0"/>
              <a:t> </a:t>
            </a:r>
            <a:r>
              <a:rPr lang="en-US" sz="2400" dirty="0" err="1"/>
              <a:t>nhiệm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 smtClean="0"/>
              <a:t>Đánh</a:t>
            </a:r>
            <a:r>
              <a:rPr lang="en-US" sz="2400" dirty="0" smtClean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</a:t>
            </a:r>
            <a:r>
              <a:rPr lang="en-US" sz="2400" dirty="0" err="1"/>
              <a:t>nhiệm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/>
              <a:t>Quầy</a:t>
            </a:r>
            <a:r>
              <a:rPr lang="en-US" sz="2400" dirty="0"/>
              <a:t> </a:t>
            </a:r>
            <a:r>
              <a:rPr lang="en-US" sz="2400" dirty="0" err="1"/>
              <a:t>nhiệm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/>
              <a:t>Nhắc</a:t>
            </a:r>
            <a:r>
              <a:rPr lang="en-US" sz="2400" dirty="0"/>
              <a:t> </a:t>
            </a:r>
            <a:r>
              <a:rPr lang="en-US" sz="2400" dirty="0" err="1"/>
              <a:t>nhở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soát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hạn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361714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655299"/>
            <a:ext cx="9144000" cy="48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0111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 descr="https://www.bitrix24.com/images/content_en/screens/tools/tasks_and_projects/tasks_efficiency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4" y="1626549"/>
            <a:ext cx="7719279" cy="5094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333084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88005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Tasks&amp;Projects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nhiệm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vụ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và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dự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án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12" descr="https://www.bitrix24.com/images/content_en/screens/tools/tasks_and_projects/tasks_task_rol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8" y="1626549"/>
            <a:ext cx="7712748" cy="4970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79231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61997A-141A-4A71-85A5-D95327C1175D}"/>
              </a:ext>
            </a:extLst>
          </p:cNvPr>
          <p:cNvSpPr txBox="1"/>
          <p:nvPr/>
        </p:nvSpPr>
        <p:spPr>
          <a:xfrm>
            <a:off x="2870256" y="674297"/>
            <a:ext cx="3403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225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- NỘI DUNG -</a:t>
            </a:r>
            <a:endParaRPr lang="zh-CN" altLang="en-US" sz="3600" b="1" spc="225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E0C794-BA0D-49DA-8607-3F935511E998}"/>
              </a:ext>
            </a:extLst>
          </p:cNvPr>
          <p:cNvGrpSpPr/>
          <p:nvPr/>
        </p:nvGrpSpPr>
        <p:grpSpPr>
          <a:xfrm>
            <a:off x="938043" y="1435687"/>
            <a:ext cx="2804779" cy="677825"/>
            <a:chOff x="2360428" y="3051545"/>
            <a:chExt cx="3739706" cy="90376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6598845-08A0-437C-858C-803DB046AB34}"/>
                </a:ext>
              </a:extLst>
            </p:cNvPr>
            <p:cNvSpPr/>
            <p:nvPr/>
          </p:nvSpPr>
          <p:spPr>
            <a:xfrm>
              <a:off x="2360428" y="3051545"/>
              <a:ext cx="903767" cy="903767"/>
            </a:xfrm>
            <a:prstGeom prst="ellipse">
              <a:avLst/>
            </a:prstGeom>
            <a:solidFill>
              <a:srgbClr val="E1AD58"/>
            </a:solidFill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2F2F2"/>
                  </a:solidFill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1</a:t>
              </a:r>
              <a:endParaRPr lang="zh-CN" altLang="en-US" sz="2400" dirty="0">
                <a:solidFill>
                  <a:srgbClr val="F2F2F2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9EDEB2-C71E-45B4-8CDB-67E5CFF5F52E}"/>
                </a:ext>
              </a:extLst>
            </p:cNvPr>
            <p:cNvSpPr txBox="1"/>
            <p:nvPr/>
          </p:nvSpPr>
          <p:spPr>
            <a:xfrm>
              <a:off x="3774283" y="3258821"/>
              <a:ext cx="23258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Tổng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quan</a:t>
              </a:r>
              <a:endParaRPr lang="zh-CN" altLang="en-US" sz="2550" dirty="0">
                <a:ln w="2540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5C18506-8A0D-4A63-9152-1609F3F6C74E}"/>
              </a:ext>
            </a:extLst>
          </p:cNvPr>
          <p:cNvGrpSpPr/>
          <p:nvPr/>
        </p:nvGrpSpPr>
        <p:grpSpPr>
          <a:xfrm>
            <a:off x="918012" y="3330258"/>
            <a:ext cx="3339421" cy="677825"/>
            <a:chOff x="2360428" y="3051545"/>
            <a:chExt cx="4452567" cy="90376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B338C46-2B06-48AE-A27C-78A7F067EFB5}"/>
                </a:ext>
              </a:extLst>
            </p:cNvPr>
            <p:cNvSpPr/>
            <p:nvPr/>
          </p:nvSpPr>
          <p:spPr>
            <a:xfrm>
              <a:off x="2360428" y="3051545"/>
              <a:ext cx="903767" cy="903767"/>
            </a:xfrm>
            <a:prstGeom prst="ellipse">
              <a:avLst/>
            </a:prstGeom>
            <a:solidFill>
              <a:srgbClr val="8CC5DF"/>
            </a:solidFill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2F2F2"/>
                  </a:solidFill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3</a:t>
              </a:r>
              <a:endParaRPr lang="zh-CN" altLang="en-US" sz="2400" dirty="0">
                <a:solidFill>
                  <a:srgbClr val="F2F2F2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02ABC65-AC8D-454A-9325-FD96DD43D299}"/>
                </a:ext>
              </a:extLst>
            </p:cNvPr>
            <p:cNvSpPr txBox="1"/>
            <p:nvPr/>
          </p:nvSpPr>
          <p:spPr>
            <a:xfrm>
              <a:off x="3856626" y="3143262"/>
              <a:ext cx="29563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Các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tính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năng</a:t>
              </a:r>
              <a:endParaRPr lang="zh-CN" altLang="en-US" sz="2550" dirty="0">
                <a:ln w="2540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13">
            <a:extLst>
              <a:ext uri="{FF2B5EF4-FFF2-40B4-BE49-F238E27FC236}">
                <a16:creationId xmlns:a16="http://schemas.microsoft.com/office/drawing/2014/main" id="{A5C18506-8A0D-4A63-9152-1609F3F6C74E}"/>
              </a:ext>
            </a:extLst>
          </p:cNvPr>
          <p:cNvGrpSpPr/>
          <p:nvPr/>
        </p:nvGrpSpPr>
        <p:grpSpPr>
          <a:xfrm>
            <a:off x="938037" y="2450303"/>
            <a:ext cx="2860890" cy="677825"/>
            <a:chOff x="2360428" y="3051545"/>
            <a:chExt cx="3814523" cy="903767"/>
          </a:xfrm>
        </p:grpSpPr>
        <p:sp>
          <p:nvSpPr>
            <p:cNvPr id="26" name="椭圆 14">
              <a:extLst>
                <a:ext uri="{FF2B5EF4-FFF2-40B4-BE49-F238E27FC236}">
                  <a16:creationId xmlns:a16="http://schemas.microsoft.com/office/drawing/2014/main" id="{5B338C46-2B06-48AE-A27C-78A7F067EFB5}"/>
                </a:ext>
              </a:extLst>
            </p:cNvPr>
            <p:cNvSpPr/>
            <p:nvPr/>
          </p:nvSpPr>
          <p:spPr>
            <a:xfrm>
              <a:off x="2360428" y="3051545"/>
              <a:ext cx="903767" cy="903767"/>
            </a:xfrm>
            <a:prstGeom prst="ellipse">
              <a:avLst/>
            </a:prstGeom>
            <a:solidFill>
              <a:srgbClr val="CF6B71"/>
            </a:solidFill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rgbClr val="F2F2F2"/>
                  </a:solidFill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2</a:t>
              </a:r>
              <a:endParaRPr lang="zh-CN" altLang="en-US" sz="2400" dirty="0">
                <a:solidFill>
                  <a:srgbClr val="F2F2F2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15">
              <a:extLst>
                <a:ext uri="{FF2B5EF4-FFF2-40B4-BE49-F238E27FC236}">
                  <a16:creationId xmlns:a16="http://schemas.microsoft.com/office/drawing/2014/main" id="{102ABC65-AC8D-454A-9325-FD96DD43D299}"/>
                </a:ext>
              </a:extLst>
            </p:cNvPr>
            <p:cNvSpPr txBox="1"/>
            <p:nvPr/>
          </p:nvSpPr>
          <p:spPr>
            <a:xfrm>
              <a:off x="3774292" y="3167640"/>
              <a:ext cx="2400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Chức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năng</a:t>
              </a:r>
              <a:endParaRPr lang="zh-CN" altLang="en-US" sz="2550" dirty="0">
                <a:ln w="2540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20" name="组合 12">
            <a:extLst>
              <a:ext uri="{FF2B5EF4-FFF2-40B4-BE49-F238E27FC236}">
                <a16:creationId xmlns:a16="http://schemas.microsoft.com/office/drawing/2014/main" id="{F5E0C794-BA0D-49DA-8607-3F935511E998}"/>
              </a:ext>
            </a:extLst>
          </p:cNvPr>
          <p:cNvGrpSpPr/>
          <p:nvPr/>
        </p:nvGrpSpPr>
        <p:grpSpPr>
          <a:xfrm>
            <a:off x="938026" y="4247293"/>
            <a:ext cx="4117300" cy="677825"/>
            <a:chOff x="2360428" y="3051545"/>
            <a:chExt cx="4180093" cy="903767"/>
          </a:xfrm>
        </p:grpSpPr>
        <p:sp>
          <p:nvSpPr>
            <p:cNvPr id="21" name="椭圆 10">
              <a:extLst>
                <a:ext uri="{FF2B5EF4-FFF2-40B4-BE49-F238E27FC236}">
                  <a16:creationId xmlns:a16="http://schemas.microsoft.com/office/drawing/2014/main" id="{F6598845-08A0-437C-858C-803DB046AB34}"/>
                </a:ext>
              </a:extLst>
            </p:cNvPr>
            <p:cNvSpPr/>
            <p:nvPr/>
          </p:nvSpPr>
          <p:spPr>
            <a:xfrm>
              <a:off x="2360428" y="3051545"/>
              <a:ext cx="710602" cy="903767"/>
            </a:xfrm>
            <a:prstGeom prst="ellipse">
              <a:avLst/>
            </a:prstGeom>
            <a:solidFill>
              <a:srgbClr val="E1AD58"/>
            </a:solidFill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2F2F2"/>
                  </a:solidFill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4</a:t>
              </a:r>
              <a:endParaRPr lang="zh-CN" altLang="en-US" sz="2400" dirty="0">
                <a:solidFill>
                  <a:srgbClr val="F2F2F2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11">
              <a:extLst>
                <a:ext uri="{FF2B5EF4-FFF2-40B4-BE49-F238E27FC236}">
                  <a16:creationId xmlns:a16="http://schemas.microsoft.com/office/drawing/2014/main" id="{2B9EDEB2-C71E-45B4-8CDB-67E5CFF5F52E}"/>
                </a:ext>
              </a:extLst>
            </p:cNvPr>
            <p:cNvSpPr txBox="1"/>
            <p:nvPr/>
          </p:nvSpPr>
          <p:spPr>
            <a:xfrm>
              <a:off x="3264195" y="3144345"/>
              <a:ext cx="3276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Cài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đặt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và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đăng</a:t>
              </a:r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550" dirty="0" err="1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kí</a:t>
              </a:r>
              <a:endParaRPr lang="zh-CN" altLang="en-US" sz="2550" dirty="0">
                <a:ln w="2540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13">
            <a:extLst>
              <a:ext uri="{FF2B5EF4-FFF2-40B4-BE49-F238E27FC236}">
                <a16:creationId xmlns:a16="http://schemas.microsoft.com/office/drawing/2014/main" id="{A5C18506-8A0D-4A63-9152-1609F3F6C74E}"/>
              </a:ext>
            </a:extLst>
          </p:cNvPr>
          <p:cNvGrpSpPr/>
          <p:nvPr/>
        </p:nvGrpSpPr>
        <p:grpSpPr>
          <a:xfrm>
            <a:off x="960128" y="5155903"/>
            <a:ext cx="2155144" cy="677825"/>
            <a:chOff x="2360428" y="3051545"/>
            <a:chExt cx="2873527" cy="903767"/>
          </a:xfrm>
        </p:grpSpPr>
        <p:sp>
          <p:nvSpPr>
            <p:cNvPr id="30" name="椭圆 14">
              <a:extLst>
                <a:ext uri="{FF2B5EF4-FFF2-40B4-BE49-F238E27FC236}">
                  <a16:creationId xmlns:a16="http://schemas.microsoft.com/office/drawing/2014/main" id="{5B338C46-2B06-48AE-A27C-78A7F067EFB5}"/>
                </a:ext>
              </a:extLst>
            </p:cNvPr>
            <p:cNvSpPr/>
            <p:nvPr/>
          </p:nvSpPr>
          <p:spPr>
            <a:xfrm>
              <a:off x="2360428" y="3051545"/>
              <a:ext cx="903767" cy="903767"/>
            </a:xfrm>
            <a:prstGeom prst="ellipse">
              <a:avLst/>
            </a:prstGeom>
            <a:solidFill>
              <a:srgbClr val="CF6B71"/>
            </a:solidFill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2F2F2"/>
                  </a:solidFill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5</a:t>
              </a:r>
              <a:endParaRPr lang="zh-CN" altLang="en-US" sz="2400" dirty="0">
                <a:solidFill>
                  <a:srgbClr val="F2F2F2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102ABC65-AC8D-454A-9325-FD96DD43D299}"/>
                </a:ext>
              </a:extLst>
            </p:cNvPr>
            <p:cNvSpPr txBox="1"/>
            <p:nvPr/>
          </p:nvSpPr>
          <p:spPr>
            <a:xfrm>
              <a:off x="3827158" y="3180262"/>
              <a:ext cx="1406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550" dirty="0" smtClean="0">
                  <a:ln w="2540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latin typeface="Arial" panose="020B0604020202020204" pitchFamily="34" charset="0"/>
                  <a:ea typeface="Malgun Gothic Semilight" panose="020B0502040204020203" pitchFamily="34" charset="-122"/>
                  <a:cs typeface="Arial" panose="020B0604020202020204" pitchFamily="34" charset="0"/>
                </a:rPr>
                <a:t>Demo</a:t>
              </a:r>
              <a:endParaRPr lang="zh-CN" altLang="en-US" sz="2550" dirty="0">
                <a:ln w="2540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9" y="1776550"/>
            <a:ext cx="3619584" cy="36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7436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3. CRM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quản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lý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hệ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khách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hàng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5131" y="1604655"/>
            <a:ext cx="8280219" cy="462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50000"/>
              </a:lnSpc>
              <a:spcAft>
                <a:spcPts val="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nền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dõi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sz="2400" dirty="0" err="1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dirty="0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nơi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2400" dirty="0" smtClean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indent="-342900">
              <a:lnSpc>
                <a:spcPct val="150000"/>
              </a:lnSpc>
              <a:spcAft>
                <a:spcPts val="800"/>
              </a:spcAft>
              <a:buFontTx/>
              <a:buChar char="-"/>
            </a:pPr>
            <a:r>
              <a:rPr lang="en-US" sz="2400" dirty="0" err="1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400" dirty="0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cuộc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thoại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tin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nhắn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cuộc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họp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sz="2400" dirty="0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ghi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hoạch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 smtClean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3330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7436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3. CRM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quản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lý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hệ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khách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hàng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pic>
        <p:nvPicPr>
          <p:cNvPr id="17" name="Picture 16" descr="https://www.bitrix24.com/images/content_en/invoicing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320"/>
            <a:ext cx="9144000" cy="5165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81646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7436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3. CRM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quản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lý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hệ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khách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hàng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52697" y="1604655"/>
            <a:ext cx="85169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 smtClean="0"/>
              <a:t>CRM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, </a:t>
            </a:r>
            <a:r>
              <a:rPr lang="en-US" sz="2400" dirty="0" err="1"/>
              <a:t>nhập</a:t>
            </a:r>
            <a:r>
              <a:rPr lang="en-US" sz="2400" dirty="0"/>
              <a:t> /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bạ</a:t>
            </a:r>
            <a:r>
              <a:rPr lang="en-US" sz="2400" dirty="0"/>
              <a:t>,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.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ngay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tức</a:t>
            </a:r>
            <a:r>
              <a:rPr lang="en-US" sz="2400" dirty="0"/>
              <a:t>. 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Bitrix24 CRM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chèn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-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tiềm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phù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184188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743606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3. CRM (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quản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lý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hệ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khách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hàng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pic>
        <p:nvPicPr>
          <p:cNvPr id="16" name="Picture 15" descr="https://www.bitrix24.com/images/content_en/crm_dashboar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239"/>
            <a:ext cx="9144000" cy="462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12911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971682" cy="478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4. </a:t>
            </a:r>
            <a:r>
              <a:rPr lang="en-US" sz="2400" b="1" dirty="0"/>
              <a:t>Contact center (</a:t>
            </a:r>
            <a:r>
              <a:rPr lang="en-US" sz="2400" b="1" dirty="0" err="1"/>
              <a:t>trung</a:t>
            </a:r>
            <a:r>
              <a:rPr lang="en-US" sz="2400" b="1" dirty="0"/>
              <a:t> </a:t>
            </a:r>
            <a:r>
              <a:rPr lang="en-US" sz="2400" b="1" dirty="0" err="1"/>
              <a:t>tâm</a:t>
            </a:r>
            <a:r>
              <a:rPr lang="en-US" sz="2400" b="1" dirty="0"/>
              <a:t> </a:t>
            </a:r>
            <a:r>
              <a:rPr lang="en-US" sz="2400" b="1" dirty="0" err="1"/>
              <a:t>liên</a:t>
            </a:r>
            <a:r>
              <a:rPr lang="en-US" sz="2400" b="1" dirty="0"/>
              <a:t> </a:t>
            </a:r>
            <a:r>
              <a:rPr lang="en-US" sz="2400" b="1" dirty="0" err="1"/>
              <a:t>lạc</a:t>
            </a:r>
            <a:r>
              <a:rPr lang="en-US" sz="2400" b="1" dirty="0"/>
              <a:t>)</a:t>
            </a: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endParaRPr lang="en-US" altLang="zh-CN" sz="2400" b="1" dirty="0"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52697" y="1604655"/>
            <a:ext cx="851698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mời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trò</a:t>
            </a:r>
            <a:r>
              <a:rPr lang="en-US" sz="2400" dirty="0"/>
              <a:t> </a:t>
            </a:r>
            <a:r>
              <a:rPr lang="en-US" sz="2400" dirty="0" err="1"/>
              <a:t>chuyện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thảo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ngay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tức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thuận</a:t>
            </a:r>
            <a:r>
              <a:rPr lang="en-US" sz="2400" dirty="0"/>
              <a:t> </a:t>
            </a:r>
            <a:r>
              <a:rPr lang="en-US" sz="2400" dirty="0" err="1"/>
              <a:t>tiện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endParaRPr lang="en-US" sz="2400" dirty="0"/>
          </a:p>
        </p:txBody>
      </p:sp>
      <p:pic>
        <p:nvPicPr>
          <p:cNvPr id="17" name="Picture 16" descr="https://www.bitrix24.com/images/content_en/messenge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0" y="1636228"/>
            <a:ext cx="7810630" cy="5221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62597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971682" cy="478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4. </a:t>
            </a:r>
            <a:r>
              <a:rPr lang="en-US" sz="2400" b="1" dirty="0"/>
              <a:t>Contact center (</a:t>
            </a:r>
            <a:r>
              <a:rPr lang="en-US" sz="2400" b="1" dirty="0" err="1"/>
              <a:t>trung</a:t>
            </a:r>
            <a:r>
              <a:rPr lang="en-US" sz="2400" b="1" dirty="0"/>
              <a:t> </a:t>
            </a:r>
            <a:r>
              <a:rPr lang="en-US" sz="2400" b="1" dirty="0" err="1"/>
              <a:t>tâm</a:t>
            </a:r>
            <a:r>
              <a:rPr lang="en-US" sz="2400" b="1" dirty="0"/>
              <a:t> </a:t>
            </a:r>
            <a:r>
              <a:rPr lang="en-US" sz="2400" b="1" dirty="0" err="1"/>
              <a:t>liên</a:t>
            </a:r>
            <a:r>
              <a:rPr lang="en-US" sz="2400" b="1" dirty="0"/>
              <a:t> </a:t>
            </a:r>
            <a:r>
              <a:rPr lang="en-US" sz="2400" b="1" dirty="0" err="1"/>
              <a:t>lạc</a:t>
            </a:r>
            <a:r>
              <a:rPr lang="en-US" sz="2400" b="1" dirty="0"/>
              <a:t>)</a:t>
            </a: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endParaRPr lang="en-US" altLang="zh-CN" sz="2400" b="1" dirty="0"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8070" y="1615217"/>
            <a:ext cx="8057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cuộc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smtClean="0"/>
              <a:t>video.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cuộc</a:t>
            </a:r>
            <a:r>
              <a:rPr lang="en-US" sz="2400" dirty="0"/>
              <a:t> </a:t>
            </a:r>
            <a:r>
              <a:rPr lang="en-US" sz="2400" dirty="0" err="1"/>
              <a:t>trò</a:t>
            </a:r>
            <a:r>
              <a:rPr lang="en-US" sz="2400" dirty="0"/>
              <a:t> </a:t>
            </a:r>
            <a:r>
              <a:rPr lang="en-US" sz="2400" dirty="0" err="1"/>
              <a:t>chuyện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, </a:t>
            </a:r>
            <a:r>
              <a:rPr lang="en-US" sz="2400" dirty="0" err="1"/>
              <a:t>thêm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cứ</a:t>
            </a:r>
            <a:r>
              <a:rPr lang="en-US" sz="2400" dirty="0"/>
              <a:t> </a:t>
            </a:r>
            <a:r>
              <a:rPr lang="en-US" sz="2400" dirty="0" err="1"/>
              <a:t>lúc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. </a:t>
            </a:r>
          </a:p>
        </p:txBody>
      </p:sp>
      <p:pic>
        <p:nvPicPr>
          <p:cNvPr id="18" name="Picture 17" descr="https://www.bitrix24.com/images/content_en/video_chat_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135219"/>
            <a:ext cx="7875270" cy="4722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90056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14">
            <a:extLst>
              <a:ext uri="{FF2B5EF4-FFF2-40B4-BE49-F238E27FC236}">
                <a16:creationId xmlns:a16="http://schemas.microsoft.com/office/drawing/2014/main" id="{15CBDB0B-27A3-4C12-8FD8-1A52AE3DB566}"/>
              </a:ext>
            </a:extLst>
          </p:cNvPr>
          <p:cNvSpPr/>
          <p:nvPr/>
        </p:nvSpPr>
        <p:spPr>
          <a:xfrm>
            <a:off x="6505798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连接符 15">
            <a:extLst>
              <a:ext uri="{FF2B5EF4-FFF2-40B4-BE49-F238E27FC236}">
                <a16:creationId xmlns:a16="http://schemas.microsoft.com/office/drawing/2014/main" id="{F22AACA2-8D4F-4D0B-B897-00B64505935B}"/>
              </a:ext>
            </a:extLst>
          </p:cNvPr>
          <p:cNvCxnSpPr>
            <a:cxnSpLocks/>
            <a:stCxn id="32" idx="2"/>
            <a:endCxn id="34" idx="6"/>
          </p:cNvCxnSpPr>
          <p:nvPr/>
        </p:nvCxnSpPr>
        <p:spPr>
          <a:xfrm flipH="1">
            <a:off x="2599587" y="1065894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16">
            <a:extLst>
              <a:ext uri="{FF2B5EF4-FFF2-40B4-BE49-F238E27FC236}">
                <a16:creationId xmlns:a16="http://schemas.microsoft.com/office/drawing/2014/main" id="{5DF93E6E-0082-480D-8724-3BA2ACFC6BE2}"/>
              </a:ext>
            </a:extLst>
          </p:cNvPr>
          <p:cNvSpPr/>
          <p:nvPr/>
        </p:nvSpPr>
        <p:spPr>
          <a:xfrm>
            <a:off x="2518587" y="1025394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17">
            <a:extLst>
              <a:ext uri="{FF2B5EF4-FFF2-40B4-BE49-F238E27FC236}">
                <a16:creationId xmlns:a16="http://schemas.microsoft.com/office/drawing/2014/main" id="{E14ABCE6-1084-47CD-8161-043F356E93AE}"/>
              </a:ext>
            </a:extLst>
          </p:cNvPr>
          <p:cNvSpPr txBox="1"/>
          <p:nvPr/>
        </p:nvSpPr>
        <p:spPr>
          <a:xfrm>
            <a:off x="3125933" y="485773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Các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tính</a:t>
            </a:r>
            <a:r>
              <a:rPr lang="en-US" altLang="zh-CN" sz="3200" b="1" dirty="0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năng</a:t>
            </a:r>
            <a:endParaRPr lang="zh-CN" altLang="en-US" sz="3200" b="1" dirty="0"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18">
            <a:extLst>
              <a:ext uri="{FF2B5EF4-FFF2-40B4-BE49-F238E27FC236}">
                <a16:creationId xmlns:a16="http://schemas.microsoft.com/office/drawing/2014/main" id="{CB3E1726-52E3-4F8C-B256-0C493B25CF0C}"/>
              </a:ext>
            </a:extLst>
          </p:cNvPr>
          <p:cNvSpPr/>
          <p:nvPr/>
        </p:nvSpPr>
        <p:spPr>
          <a:xfrm>
            <a:off x="3886199" y="0"/>
            <a:ext cx="1371600" cy="557071"/>
          </a:xfrm>
          <a:prstGeom prst="rect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椭圆 22">
            <a:extLst>
              <a:ext uri="{FF2B5EF4-FFF2-40B4-BE49-F238E27FC236}">
                <a16:creationId xmlns:a16="http://schemas.microsoft.com/office/drawing/2014/main" id="{9F8127C1-E4F9-4E0A-94C7-98F8853F5EEE}"/>
              </a:ext>
            </a:extLst>
          </p:cNvPr>
          <p:cNvSpPr/>
          <p:nvPr/>
        </p:nvSpPr>
        <p:spPr>
          <a:xfrm>
            <a:off x="6505798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23">
            <a:extLst>
              <a:ext uri="{FF2B5EF4-FFF2-40B4-BE49-F238E27FC236}">
                <a16:creationId xmlns:a16="http://schemas.microsoft.com/office/drawing/2014/main" id="{AF872B8D-368B-478D-94F9-0D015B34A5F1}"/>
              </a:ext>
            </a:extLst>
          </p:cNvPr>
          <p:cNvCxnSpPr>
            <a:cxnSpLocks/>
            <a:stCxn id="37" idx="2"/>
            <a:endCxn id="39" idx="6"/>
          </p:cNvCxnSpPr>
          <p:nvPr/>
        </p:nvCxnSpPr>
        <p:spPr>
          <a:xfrm flipH="1">
            <a:off x="2599587" y="545738"/>
            <a:ext cx="3906211" cy="0"/>
          </a:xfrm>
          <a:prstGeom prst="line">
            <a:avLst/>
          </a:prstGeom>
          <a:ln w="25400">
            <a:solidFill>
              <a:srgbClr val="8CC5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24">
            <a:extLst>
              <a:ext uri="{FF2B5EF4-FFF2-40B4-BE49-F238E27FC236}">
                <a16:creationId xmlns:a16="http://schemas.microsoft.com/office/drawing/2014/main" id="{96464865-92A3-404B-8E69-1E535DC3B6B7}"/>
              </a:ext>
            </a:extLst>
          </p:cNvPr>
          <p:cNvSpPr/>
          <p:nvPr/>
        </p:nvSpPr>
        <p:spPr>
          <a:xfrm>
            <a:off x="2518587" y="505238"/>
            <a:ext cx="81000" cy="81000"/>
          </a:xfrm>
          <a:prstGeom prst="ellipse">
            <a:avLst/>
          </a:prstGeom>
          <a:solidFill>
            <a:srgbClr val="8CC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458070" y="1111573"/>
            <a:ext cx="4971682" cy="478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4. </a:t>
            </a:r>
            <a:r>
              <a:rPr lang="en-US" sz="2400" b="1" dirty="0"/>
              <a:t>Contact center (</a:t>
            </a:r>
            <a:r>
              <a:rPr lang="en-US" sz="2400" b="1" dirty="0" err="1"/>
              <a:t>trung</a:t>
            </a:r>
            <a:r>
              <a:rPr lang="en-US" sz="2400" b="1" dirty="0"/>
              <a:t> </a:t>
            </a:r>
            <a:r>
              <a:rPr lang="en-US" sz="2400" b="1" dirty="0" err="1"/>
              <a:t>tâm</a:t>
            </a:r>
            <a:r>
              <a:rPr lang="en-US" sz="2400" b="1" dirty="0"/>
              <a:t> </a:t>
            </a:r>
            <a:r>
              <a:rPr lang="en-US" sz="2400" b="1" dirty="0" err="1"/>
              <a:t>liên</a:t>
            </a:r>
            <a:r>
              <a:rPr lang="en-US" sz="2400" b="1" dirty="0"/>
              <a:t> </a:t>
            </a:r>
            <a:r>
              <a:rPr lang="en-US" sz="2400" b="1" dirty="0" err="1"/>
              <a:t>lạc</a:t>
            </a:r>
            <a:r>
              <a:rPr lang="en-US" sz="2400" b="1" dirty="0"/>
              <a:t>)</a:t>
            </a:r>
            <a:r>
              <a:rPr lang="en-US" altLang="zh-CN" sz="2400" b="1" dirty="0" smtClean="0"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endParaRPr lang="en-US" altLang="zh-CN" sz="2400" b="1" dirty="0"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52692" y="1489737"/>
            <a:ext cx="4310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di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 smtClean="0"/>
              <a:t>bàn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7" name="Picture 16" descr="https://www.bitrix24.com/images/content_en/desktop_cal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43250"/>
            <a:ext cx="594360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4" y="1609033"/>
            <a:ext cx="3432506" cy="51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225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801C9FE-F6FE-45A4-94D0-795FB6A7DF61}"/>
              </a:ext>
            </a:extLst>
          </p:cNvPr>
          <p:cNvGrpSpPr/>
          <p:nvPr/>
        </p:nvGrpSpPr>
        <p:grpSpPr>
          <a:xfrm>
            <a:off x="598084" y="2043541"/>
            <a:ext cx="5733612" cy="119616"/>
            <a:chOff x="-116956" y="1890065"/>
            <a:chExt cx="7644816" cy="159488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D842A9C-6A2A-4B26-896C-CF143698A1C2}"/>
                </a:ext>
              </a:extLst>
            </p:cNvPr>
            <p:cNvSpPr/>
            <p:nvPr/>
          </p:nvSpPr>
          <p:spPr>
            <a:xfrm>
              <a:off x="7368372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626DEBD-57D3-4391-8BDD-11F7C8FB4AE5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>
              <a:off x="42532" y="1969809"/>
              <a:ext cx="7325842" cy="0"/>
            </a:xfrm>
            <a:prstGeom prst="line">
              <a:avLst/>
            </a:prstGeom>
            <a:ln w="38100">
              <a:solidFill>
                <a:srgbClr val="E1AD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FA469B3-EE68-4703-8090-3731DB82CFA3}"/>
                </a:ext>
              </a:extLst>
            </p:cNvPr>
            <p:cNvSpPr/>
            <p:nvPr/>
          </p:nvSpPr>
          <p:spPr>
            <a:xfrm>
              <a:off x="-116956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71B9C9-03F9-4F73-8A02-7B95AAE2D39A}"/>
              </a:ext>
            </a:extLst>
          </p:cNvPr>
          <p:cNvGrpSpPr/>
          <p:nvPr/>
        </p:nvGrpSpPr>
        <p:grpSpPr>
          <a:xfrm>
            <a:off x="598085" y="3226412"/>
            <a:ext cx="5733612" cy="119616"/>
            <a:chOff x="-116956" y="1890065"/>
            <a:chExt cx="7644816" cy="15948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ACEED7-4DB5-4816-AB21-2B1FDCE3D6F5}"/>
                </a:ext>
              </a:extLst>
            </p:cNvPr>
            <p:cNvSpPr/>
            <p:nvPr/>
          </p:nvSpPr>
          <p:spPr>
            <a:xfrm>
              <a:off x="7368372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E6F1743-6BCA-46A6-8682-AF93936470E5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>
              <a:off x="42532" y="1969809"/>
              <a:ext cx="7325842" cy="0"/>
            </a:xfrm>
            <a:prstGeom prst="line">
              <a:avLst/>
            </a:prstGeom>
            <a:ln w="38100">
              <a:solidFill>
                <a:srgbClr val="E1AD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357C5C4-01AA-45E2-A068-B2D9712ACEC4}"/>
                </a:ext>
              </a:extLst>
            </p:cNvPr>
            <p:cNvSpPr/>
            <p:nvPr/>
          </p:nvSpPr>
          <p:spPr>
            <a:xfrm>
              <a:off x="-116956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A715D-B9F1-4496-BAE2-F47FE0B8DEE1}"/>
              </a:ext>
            </a:extLst>
          </p:cNvPr>
          <p:cNvSpPr txBox="1"/>
          <p:nvPr/>
        </p:nvSpPr>
        <p:spPr>
          <a:xfrm>
            <a:off x="1726842" y="2362866"/>
            <a:ext cx="488787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405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405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05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&amp; </a:t>
            </a:r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405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endParaRPr lang="en-US" altLang="zh-CN" sz="405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D9F82-59FB-4F0D-9F62-D7C04CA515C3}"/>
              </a:ext>
            </a:extLst>
          </p:cNvPr>
          <p:cNvSpPr txBox="1"/>
          <p:nvPr/>
        </p:nvSpPr>
        <p:spPr>
          <a:xfrm>
            <a:off x="598084" y="2274292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225" dirty="0" smtClean="0">
                <a:solidFill>
                  <a:srgbClr val="E1AD58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04</a:t>
            </a:r>
            <a:endParaRPr lang="zh-CN" altLang="en-US" sz="5400" b="1" spc="225" dirty="0">
              <a:solidFill>
                <a:srgbClr val="E1AD58"/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9BBB75-C189-49C1-B307-822BA77B5E9F}"/>
              </a:ext>
            </a:extLst>
          </p:cNvPr>
          <p:cNvSpPr/>
          <p:nvPr/>
        </p:nvSpPr>
        <p:spPr>
          <a:xfrm>
            <a:off x="1172240" y="0"/>
            <a:ext cx="1491216" cy="2093902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F5E9AB-94BB-44F9-AB43-1D0B2590B2A3}"/>
              </a:ext>
            </a:extLst>
          </p:cNvPr>
          <p:cNvSpPr/>
          <p:nvPr/>
        </p:nvSpPr>
        <p:spPr>
          <a:xfrm>
            <a:off x="1172240" y="3276772"/>
            <a:ext cx="1491216" cy="3581228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9A4361-EC87-47DE-93C0-7EF238A5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22" y="2163157"/>
            <a:ext cx="2009850" cy="297000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80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8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13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65972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801C9FE-F6FE-45A4-94D0-795FB6A7DF61}"/>
              </a:ext>
            </a:extLst>
          </p:cNvPr>
          <p:cNvGrpSpPr/>
          <p:nvPr/>
        </p:nvGrpSpPr>
        <p:grpSpPr>
          <a:xfrm>
            <a:off x="598084" y="2043541"/>
            <a:ext cx="5733612" cy="119616"/>
            <a:chOff x="-116956" y="1890065"/>
            <a:chExt cx="7644816" cy="159488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D842A9C-6A2A-4B26-896C-CF143698A1C2}"/>
                </a:ext>
              </a:extLst>
            </p:cNvPr>
            <p:cNvSpPr/>
            <p:nvPr/>
          </p:nvSpPr>
          <p:spPr>
            <a:xfrm>
              <a:off x="7368372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626DEBD-57D3-4391-8BDD-11F7C8FB4AE5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>
              <a:off x="42532" y="1969809"/>
              <a:ext cx="7325842" cy="0"/>
            </a:xfrm>
            <a:prstGeom prst="line">
              <a:avLst/>
            </a:prstGeom>
            <a:ln w="38100">
              <a:solidFill>
                <a:srgbClr val="E1AD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FA469B3-EE68-4703-8090-3731DB82CFA3}"/>
                </a:ext>
              </a:extLst>
            </p:cNvPr>
            <p:cNvSpPr/>
            <p:nvPr/>
          </p:nvSpPr>
          <p:spPr>
            <a:xfrm>
              <a:off x="-116956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71B9C9-03F9-4F73-8A02-7B95AAE2D39A}"/>
              </a:ext>
            </a:extLst>
          </p:cNvPr>
          <p:cNvGrpSpPr/>
          <p:nvPr/>
        </p:nvGrpSpPr>
        <p:grpSpPr>
          <a:xfrm>
            <a:off x="598085" y="3226412"/>
            <a:ext cx="5733612" cy="119616"/>
            <a:chOff x="-116956" y="1890065"/>
            <a:chExt cx="7644816" cy="15948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ACEED7-4DB5-4816-AB21-2B1FDCE3D6F5}"/>
                </a:ext>
              </a:extLst>
            </p:cNvPr>
            <p:cNvSpPr/>
            <p:nvPr/>
          </p:nvSpPr>
          <p:spPr>
            <a:xfrm>
              <a:off x="7368372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E6F1743-6BCA-46A6-8682-AF93936470E5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>
              <a:off x="42532" y="1969809"/>
              <a:ext cx="7325842" cy="0"/>
            </a:xfrm>
            <a:prstGeom prst="line">
              <a:avLst/>
            </a:prstGeom>
            <a:ln w="38100">
              <a:solidFill>
                <a:srgbClr val="E1AD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357C5C4-01AA-45E2-A068-B2D9712ACEC4}"/>
                </a:ext>
              </a:extLst>
            </p:cNvPr>
            <p:cNvSpPr/>
            <p:nvPr/>
          </p:nvSpPr>
          <p:spPr>
            <a:xfrm>
              <a:off x="-116956" y="1890065"/>
              <a:ext cx="159488" cy="159488"/>
            </a:xfrm>
            <a:prstGeom prst="ellipse">
              <a:avLst/>
            </a:prstGeom>
            <a:solidFill>
              <a:srgbClr val="E1A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A715D-B9F1-4496-BAE2-F47FE0B8DEE1}"/>
              </a:ext>
            </a:extLst>
          </p:cNvPr>
          <p:cNvSpPr txBox="1"/>
          <p:nvPr/>
        </p:nvSpPr>
        <p:spPr>
          <a:xfrm>
            <a:off x="2621312" y="2362866"/>
            <a:ext cx="309892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Tổng</a:t>
            </a:r>
            <a:r>
              <a:rPr lang="en-US" altLang="zh-CN" sz="405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4050" b="1" spc="22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endParaRPr lang="en-US" altLang="zh-CN" sz="405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D9F82-59FB-4F0D-9F62-D7C04CA515C3}"/>
              </a:ext>
            </a:extLst>
          </p:cNvPr>
          <p:cNvSpPr txBox="1"/>
          <p:nvPr/>
        </p:nvSpPr>
        <p:spPr>
          <a:xfrm>
            <a:off x="1463716" y="2274564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225" dirty="0">
                <a:solidFill>
                  <a:srgbClr val="E1AD58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01</a:t>
            </a:r>
            <a:endParaRPr lang="zh-CN" altLang="en-US" sz="5400" b="1" spc="225" dirty="0">
              <a:solidFill>
                <a:srgbClr val="E1AD58"/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9BBB75-C189-49C1-B307-822BA77B5E9F}"/>
              </a:ext>
            </a:extLst>
          </p:cNvPr>
          <p:cNvSpPr/>
          <p:nvPr/>
        </p:nvSpPr>
        <p:spPr>
          <a:xfrm>
            <a:off x="1172240" y="0"/>
            <a:ext cx="1491216" cy="2093902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F5E9AB-94BB-44F9-AB43-1D0B2590B2A3}"/>
              </a:ext>
            </a:extLst>
          </p:cNvPr>
          <p:cNvSpPr/>
          <p:nvPr/>
        </p:nvSpPr>
        <p:spPr>
          <a:xfrm>
            <a:off x="1172240" y="3276772"/>
            <a:ext cx="1491216" cy="3581228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9A4361-EC87-47DE-93C0-7EF238A5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22" y="2163157"/>
            <a:ext cx="2009850" cy="297000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8" name="文本框 18">
            <a:extLst>
              <a:ext uri="{FF2B5EF4-FFF2-40B4-BE49-F238E27FC236}">
                <a16:creationId xmlns:a16="http://schemas.microsoft.com/office/drawing/2014/main" id="{628C0476-9B33-4D92-BC08-D8D3C427C721}"/>
              </a:ext>
            </a:extLst>
          </p:cNvPr>
          <p:cNvSpPr txBox="1"/>
          <p:nvPr/>
        </p:nvSpPr>
        <p:spPr>
          <a:xfrm>
            <a:off x="2998381" y="4052235"/>
            <a:ext cx="4769208" cy="86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Khái</a:t>
            </a: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niệm</a:t>
            </a:r>
            <a:endParaRPr lang="en-US" altLang="zh-CN" sz="2000" dirty="0" smtClean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zh-CN" altLang="en-US" sz="2000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30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1505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83" y="1828125"/>
            <a:ext cx="5575593" cy="43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9397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83" y="1834107"/>
            <a:ext cx="5559062" cy="43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11870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85316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Cài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đặt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83" y="1835612"/>
            <a:ext cx="5412430" cy="42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40784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94934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kí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1853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94934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kí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7020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94934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kí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028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94934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kí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55827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1759383" y="485772"/>
            <a:ext cx="5625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4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.Cài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đặt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và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kí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458070" y="1111573"/>
            <a:ext cx="1394934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Đăng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kí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8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8954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D842A9C-6A2A-4B26-896C-CF143698A1C2}"/>
              </a:ext>
            </a:extLst>
          </p:cNvPr>
          <p:cNvSpPr/>
          <p:nvPr/>
        </p:nvSpPr>
        <p:spPr>
          <a:xfrm>
            <a:off x="6212080" y="2043541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626DEBD-57D3-4391-8BDD-11F7C8FB4AE5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717700" y="2103349"/>
            <a:ext cx="5494382" cy="0"/>
          </a:xfrm>
          <a:prstGeom prst="line">
            <a:avLst/>
          </a:prstGeom>
          <a:ln w="381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0FA469B3-EE68-4703-8090-3731DB82CFA3}"/>
              </a:ext>
            </a:extLst>
          </p:cNvPr>
          <p:cNvSpPr/>
          <p:nvPr/>
        </p:nvSpPr>
        <p:spPr>
          <a:xfrm>
            <a:off x="598084" y="2043541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1ACEED7-4DB5-4816-AB21-2B1FDCE3D6F5}"/>
              </a:ext>
            </a:extLst>
          </p:cNvPr>
          <p:cNvSpPr/>
          <p:nvPr/>
        </p:nvSpPr>
        <p:spPr>
          <a:xfrm>
            <a:off x="6212081" y="3226412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6F1743-6BCA-46A6-8682-AF93936470E5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717700" y="3286220"/>
            <a:ext cx="5494382" cy="0"/>
          </a:xfrm>
          <a:prstGeom prst="line">
            <a:avLst/>
          </a:prstGeom>
          <a:ln w="38100">
            <a:solidFill>
              <a:srgbClr val="CF6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357C5C4-01AA-45E2-A068-B2D9712ACEC4}"/>
              </a:ext>
            </a:extLst>
          </p:cNvPr>
          <p:cNvSpPr/>
          <p:nvPr/>
        </p:nvSpPr>
        <p:spPr>
          <a:xfrm>
            <a:off x="598085" y="3226412"/>
            <a:ext cx="119616" cy="119616"/>
          </a:xfrm>
          <a:prstGeom prst="ellipse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A715D-B9F1-4496-BAE2-F47FE0B8DEE1}"/>
              </a:ext>
            </a:extLst>
          </p:cNvPr>
          <p:cNvSpPr txBox="1"/>
          <p:nvPr/>
        </p:nvSpPr>
        <p:spPr>
          <a:xfrm>
            <a:off x="3130334" y="2343814"/>
            <a:ext cx="190308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500" b="1" spc="22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Demo</a:t>
            </a:r>
            <a:endParaRPr lang="zh-CN" altLang="en-US" sz="450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D9F82-59FB-4F0D-9F62-D7C04CA515C3}"/>
              </a:ext>
            </a:extLst>
          </p:cNvPr>
          <p:cNvSpPr txBox="1"/>
          <p:nvPr/>
        </p:nvSpPr>
        <p:spPr>
          <a:xfrm>
            <a:off x="1482002" y="2205314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225" dirty="0" smtClean="0">
                <a:solidFill>
                  <a:srgbClr val="CF6B71"/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05</a:t>
            </a:r>
            <a:endParaRPr lang="zh-CN" altLang="en-US" sz="5400" b="1" spc="225" dirty="0">
              <a:solidFill>
                <a:srgbClr val="CF6B71"/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9BBB75-C189-49C1-B307-822BA77B5E9F}"/>
              </a:ext>
            </a:extLst>
          </p:cNvPr>
          <p:cNvSpPr/>
          <p:nvPr/>
        </p:nvSpPr>
        <p:spPr>
          <a:xfrm>
            <a:off x="1172240" y="0"/>
            <a:ext cx="1491216" cy="2093902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F5E9AB-94BB-44F9-AB43-1D0B2590B2A3}"/>
              </a:ext>
            </a:extLst>
          </p:cNvPr>
          <p:cNvSpPr/>
          <p:nvPr/>
        </p:nvSpPr>
        <p:spPr>
          <a:xfrm>
            <a:off x="1172240" y="3276772"/>
            <a:ext cx="1491216" cy="3581228"/>
          </a:xfrm>
          <a:prstGeom prst="rect">
            <a:avLst/>
          </a:prstGeom>
          <a:solidFill>
            <a:srgbClr val="CF6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7B25F-6233-4ED2-B402-C44E9481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916" y="2231330"/>
            <a:ext cx="2070297" cy="29700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128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 descr="https://blog.123website.com.vn/wp-content/uploads/2017/08/bitrix24-la-gi-quan-li-nhom-hieu-qua-696x3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60" y="3235773"/>
            <a:ext cx="6268860" cy="34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070" y="1111573"/>
            <a:ext cx="1755609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Khái</a:t>
            </a:r>
            <a:r>
              <a:rPr lang="en-US" altLang="zh-CN" sz="2000" b="1" dirty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niệm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đúng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hội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doanh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48333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7041CB6-BA36-4159-95CB-D7766E514975}"/>
              </a:ext>
            </a:extLst>
          </p:cNvPr>
          <p:cNvSpPr txBox="1"/>
          <p:nvPr/>
        </p:nvSpPr>
        <p:spPr>
          <a:xfrm>
            <a:off x="3069466" y="1757226"/>
            <a:ext cx="318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2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THANK YOU</a:t>
            </a:r>
            <a:endParaRPr lang="zh-CN" altLang="en-US" sz="3600" b="1" spc="225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FD2676-5B7E-422C-8E35-AE43982FE2BF}"/>
              </a:ext>
            </a:extLst>
          </p:cNvPr>
          <p:cNvSpPr txBox="1"/>
          <p:nvPr/>
        </p:nvSpPr>
        <p:spPr>
          <a:xfrm>
            <a:off x="1466303" y="798566"/>
            <a:ext cx="6386684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>NHÓM </a:t>
            </a: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/>
            </a:r>
            <a:b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</a:br>
            <a:r>
              <a:rPr lang="en-US" altLang="zh-CN" sz="2000" b="1" spc="1200" dirty="0" smtClean="0">
                <a:solidFill>
                  <a:srgbClr val="F6BD2A"/>
                </a:solidFill>
                <a:latin typeface="Arial" panose="020B0604020202020204" pitchFamily="34" charset="0"/>
                <a:ea typeface="苹方 中等" panose="020B0400000000000000" pitchFamily="34" charset="-122"/>
                <a:cs typeface="Arial" panose="020B0604020202020204" pitchFamily="34" charset="0"/>
              </a:rPr>
              <a:t>SIÊU NHÂN ĐIỆN QUANG</a:t>
            </a:r>
            <a:endParaRPr lang="zh-CN" altLang="en-US" sz="2000" b="1" spc="1200" dirty="0">
              <a:solidFill>
                <a:srgbClr val="F6BD2A"/>
              </a:solidFill>
              <a:latin typeface="Arial" panose="020B0604020202020204" pitchFamily="34" charset="0"/>
              <a:ea typeface="苹方 中等" panose="020B04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BC3D2E-69C9-48F9-A9E1-5E5A898AFD8A}"/>
              </a:ext>
            </a:extLst>
          </p:cNvPr>
          <p:cNvGrpSpPr/>
          <p:nvPr/>
        </p:nvGrpSpPr>
        <p:grpSpPr>
          <a:xfrm>
            <a:off x="590031" y="1417585"/>
            <a:ext cx="670217" cy="686846"/>
            <a:chOff x="1796902" y="747113"/>
            <a:chExt cx="893623" cy="91579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5665D1E-A0DF-4ED8-9092-45EB9E0F59D6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solidFill>
              <a:srgbClr val="F6B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69D1C46-ED13-43F4-891B-9CE393538170}"/>
                </a:ext>
              </a:extLst>
            </p:cNvPr>
            <p:cNvCxnSpPr>
              <a:stCxn id="8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81BA4E6-0A5D-407A-80FC-0B3B13F396AF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998E46A-D53F-468C-BD1C-1D2C9B17E7B1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446613-31F8-45F1-B47D-1DA573FF617A}"/>
              </a:ext>
            </a:extLst>
          </p:cNvPr>
          <p:cNvGrpSpPr/>
          <p:nvPr/>
        </p:nvGrpSpPr>
        <p:grpSpPr>
          <a:xfrm flipH="1">
            <a:off x="7954155" y="1427141"/>
            <a:ext cx="670217" cy="686846"/>
            <a:chOff x="1796902" y="747113"/>
            <a:chExt cx="893623" cy="915795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0C62C9A-C188-43A4-BEB4-9CC58EC026DB}"/>
                </a:ext>
              </a:extLst>
            </p:cNvPr>
            <p:cNvSpPr/>
            <p:nvPr/>
          </p:nvSpPr>
          <p:spPr>
            <a:xfrm>
              <a:off x="2147515" y="1386983"/>
              <a:ext cx="275925" cy="275925"/>
            </a:xfrm>
            <a:prstGeom prst="ellipse">
              <a:avLst/>
            </a:prstGeom>
            <a:solidFill>
              <a:srgbClr val="F6B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6A0689C-A48B-4D98-B078-393145124D5F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1807535" y="1524945"/>
              <a:ext cx="339980" cy="1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0B548D7-4E99-4EA2-8865-E77D501AD36A}"/>
                </a:ext>
              </a:extLst>
            </p:cNvPr>
            <p:cNvCxnSpPr/>
            <p:nvPr/>
          </p:nvCxnSpPr>
          <p:spPr>
            <a:xfrm flipV="1">
              <a:off x="1818169" y="759854"/>
              <a:ext cx="0" cy="775724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FD56DAB-9D9C-4B9E-87C7-35AA90ED33C0}"/>
                </a:ext>
              </a:extLst>
            </p:cNvPr>
            <p:cNvCxnSpPr/>
            <p:nvPr/>
          </p:nvCxnSpPr>
          <p:spPr>
            <a:xfrm>
              <a:off x="1796902" y="747113"/>
              <a:ext cx="893623" cy="0"/>
            </a:xfrm>
            <a:prstGeom prst="line">
              <a:avLst/>
            </a:prstGeom>
            <a:ln w="38100">
              <a:solidFill>
                <a:srgbClr val="F6BD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椭圆 6">
            <a:extLst>
              <a:ext uri="{FF2B5EF4-FFF2-40B4-BE49-F238E27FC236}">
                <a16:creationId xmlns:a16="http://schemas.microsoft.com/office/drawing/2014/main" id="{801CEAEB-915E-4531-A1F4-84FE0E0F390F}"/>
              </a:ext>
            </a:extLst>
          </p:cNvPr>
          <p:cNvSpPr/>
          <p:nvPr/>
        </p:nvSpPr>
        <p:spPr>
          <a:xfrm>
            <a:off x="535575" y="4883183"/>
            <a:ext cx="8112037" cy="172479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2" name="图片 5">
            <a:extLst>
              <a:ext uri="{FF2B5EF4-FFF2-40B4-BE49-F238E27FC236}">
                <a16:creationId xmlns:a16="http://schemas.microsoft.com/office/drawing/2014/main" id="{ED546A48-FB4D-4DF2-8B97-0A28D730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28" y="2382346"/>
            <a:ext cx="6408771" cy="3427777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05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airplan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0434 -0.03379 L 0.00434 -0.1060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26" name="Picture 2" descr="https://blog.123website.com.vn/wp-content/uploads/2017/08/bitrix24-la-gi-quan-li-nhom-hieu-qua-696x3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60" y="3235773"/>
            <a:ext cx="6268860" cy="34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070" y="1111573"/>
            <a:ext cx="1755609" cy="458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200"/>
              </a:lnSpc>
              <a:buAutoNum type="arabicPeriod"/>
            </a:pPr>
            <a:r>
              <a:rPr lang="en-US" altLang="zh-CN" sz="2000" b="1" dirty="0" err="1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Khái</a:t>
            </a:r>
            <a:r>
              <a:rPr lang="en-US" altLang="zh-CN" sz="2000" b="1" dirty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niệm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400" dirty="0" err="1" smtClean="0"/>
              <a:t>Ngoài</a:t>
            </a:r>
            <a:r>
              <a:rPr lang="en-US" sz="2400" dirty="0" smtClean="0"/>
              <a:t> </a:t>
            </a:r>
            <a:r>
              <a:rPr lang="en-US" sz="2400" dirty="0" err="1"/>
              <a:t>việc</a:t>
            </a:r>
            <a:r>
              <a:rPr lang="en-US" sz="2400" dirty="0"/>
              <a:t> 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Bitrix24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văn</a:t>
            </a:r>
            <a:r>
              <a:rPr lang="en-US" sz="2400" dirty="0"/>
              <a:t> </a:t>
            </a:r>
            <a:r>
              <a:rPr lang="en-US" sz="2400" dirty="0" err="1"/>
              <a:t>phòng</a:t>
            </a:r>
            <a:r>
              <a:rPr lang="en-US" sz="2400" dirty="0"/>
              <a:t>,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 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cứ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 </a:t>
            </a:r>
            <a:r>
              <a:rPr lang="en-US" sz="2400" dirty="0" err="1"/>
              <a:t>đâu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nhờ</a:t>
            </a:r>
            <a:r>
              <a:rPr lang="en-US" sz="2400" dirty="0"/>
              <a:t> 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miễn</a:t>
            </a:r>
            <a:r>
              <a:rPr lang="en-US" sz="2400" dirty="0"/>
              <a:t> </a:t>
            </a:r>
            <a:r>
              <a:rPr lang="en-US" sz="2400" dirty="0" err="1"/>
              <a:t>phí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 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di </a:t>
            </a:r>
            <a:r>
              <a:rPr lang="en-US" sz="2400" dirty="0" err="1"/>
              <a:t>động</a:t>
            </a:r>
            <a:r>
              <a:rPr lang="en-US" sz="2400" dirty="0" smtClean="0"/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37923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458070" y="1111573"/>
            <a:ext cx="169469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Bitrix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2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: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7787" y="2108821"/>
            <a:ext cx="8608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u="sng" dirty="0" err="1">
                <a:solidFill>
                  <a:srgbClr val="FF0000"/>
                </a:solidFill>
              </a:rPr>
              <a:t>Phiên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bản</a:t>
            </a:r>
            <a:r>
              <a:rPr lang="en-US" sz="2400" b="1" u="sng" dirty="0">
                <a:solidFill>
                  <a:srgbClr val="FF0000"/>
                </a:solidFill>
              </a:rPr>
              <a:t> Cloud  (</a:t>
            </a:r>
            <a:r>
              <a:rPr lang="en-US" sz="2400" b="1" u="sng" dirty="0" err="1">
                <a:solidFill>
                  <a:srgbClr val="FF0000"/>
                </a:solidFill>
              </a:rPr>
              <a:t>phiên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bản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điện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toán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đám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mây</a:t>
            </a:r>
            <a:r>
              <a:rPr lang="en-US" sz="2400" b="1" u="sng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Chúng</a:t>
            </a:r>
            <a:r>
              <a:rPr lang="en-US" sz="2400" dirty="0" smtClean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linh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24/7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nơi</a:t>
            </a:r>
            <a:r>
              <a:rPr lang="en-US" sz="2400" dirty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Internet. 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/>
              <a:t>L</a:t>
            </a:r>
            <a:r>
              <a:rPr lang="en-US" sz="2400" dirty="0" err="1" smtClean="0"/>
              <a:t>à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giải</a:t>
            </a:r>
            <a:r>
              <a:rPr lang="en-US" sz="2400" dirty="0" smtClean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1-100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/>
              <a:t> </a:t>
            </a:r>
            <a:r>
              <a:rPr lang="en-US" sz="2400" dirty="0" err="1" smtClean="0"/>
              <a:t>Bạn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/>
              <a:t>thể</a:t>
            </a:r>
            <a:r>
              <a:rPr lang="en-US" sz="2400" dirty="0"/>
              <a:t> di </a:t>
            </a:r>
            <a:r>
              <a:rPr lang="en-US" sz="2400" dirty="0" err="1" smtClean="0"/>
              <a:t>chuyển</a:t>
            </a:r>
            <a:r>
              <a:rPr lang="en-US" sz="2400" dirty="0"/>
              <a:t> 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</a:t>
            </a:r>
            <a:r>
              <a:rPr lang="en-US" sz="2400" dirty="0" smtClean="0"/>
              <a:t> Bitrix24 Cloud sang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khoản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dirty="0" err="1" smtClean="0"/>
              <a:t>lưu</a:t>
            </a:r>
            <a:r>
              <a:rPr lang="en-US" sz="2400" dirty="0" smtClean="0"/>
              <a:t> </a:t>
            </a:r>
            <a:r>
              <a:rPr lang="en-US" sz="2400" dirty="0" err="1" smtClean="0"/>
              <a:t>trữ</a:t>
            </a:r>
            <a:r>
              <a:rPr lang="en-US" sz="2400" dirty="0"/>
              <a:t> 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 smtClean="0"/>
              <a:t>nào</a:t>
            </a:r>
            <a:r>
              <a:rPr lang="en-US" sz="2400" dirty="0"/>
              <a:t>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806963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458070" y="1111573"/>
            <a:ext cx="169469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Bitrix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2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: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pic>
        <p:nvPicPr>
          <p:cNvPr id="15" name="Picture 14" descr="C:\Users\Ngan Tuyet\Desktop\11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3303"/>
            <a:ext cx="9144000" cy="3977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57211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7">
            <a:extLst>
              <a:ext uri="{FF2B5EF4-FFF2-40B4-BE49-F238E27FC236}">
                <a16:creationId xmlns:a16="http://schemas.microsoft.com/office/drawing/2014/main" id="{76EDD4D0-82DE-43B6-9BC9-D4ED46CE6983}"/>
              </a:ext>
            </a:extLst>
          </p:cNvPr>
          <p:cNvSpPr/>
          <p:nvPr/>
        </p:nvSpPr>
        <p:spPr>
          <a:xfrm>
            <a:off x="6505798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0475EE5E-6936-4BC3-AD72-A8BEE8D2672C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 flipH="1">
            <a:off x="2599587" y="1065893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29">
            <a:extLst>
              <a:ext uri="{FF2B5EF4-FFF2-40B4-BE49-F238E27FC236}">
                <a16:creationId xmlns:a16="http://schemas.microsoft.com/office/drawing/2014/main" id="{BEC02144-9EBF-4FF1-A55C-BA3457EF86A9}"/>
              </a:ext>
            </a:extLst>
          </p:cNvPr>
          <p:cNvSpPr/>
          <p:nvPr/>
        </p:nvSpPr>
        <p:spPr>
          <a:xfrm>
            <a:off x="2518587" y="1025393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0">
            <a:extLst>
              <a:ext uri="{FF2B5EF4-FFF2-40B4-BE49-F238E27FC236}">
                <a16:creationId xmlns:a16="http://schemas.microsoft.com/office/drawing/2014/main" id="{9B265EC4-20F4-4076-B3AA-40D0E98B7655}"/>
              </a:ext>
            </a:extLst>
          </p:cNvPr>
          <p:cNvSpPr txBox="1"/>
          <p:nvPr/>
        </p:nvSpPr>
        <p:spPr>
          <a:xfrm>
            <a:off x="2169750" y="485772"/>
            <a:ext cx="4804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1.Tổng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quan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về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algun Gothic Semilight" panose="020B0502040204020203" pitchFamily="34" charset="-122"/>
                <a:cs typeface="Arial" panose="020B0604020202020204" pitchFamily="34" charset="0"/>
              </a:rPr>
              <a:t> Bitrix24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 Semi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1">
            <a:extLst>
              <a:ext uri="{FF2B5EF4-FFF2-40B4-BE49-F238E27FC236}">
                <a16:creationId xmlns:a16="http://schemas.microsoft.com/office/drawing/2014/main" id="{F5D38DA3-8859-4B5F-BFC8-2B67F511C186}"/>
              </a:ext>
            </a:extLst>
          </p:cNvPr>
          <p:cNvSpPr/>
          <p:nvPr/>
        </p:nvSpPr>
        <p:spPr>
          <a:xfrm>
            <a:off x="3886199" y="1"/>
            <a:ext cx="1371600" cy="557070"/>
          </a:xfrm>
          <a:prstGeom prst="rect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椭圆 32">
            <a:extLst>
              <a:ext uri="{FF2B5EF4-FFF2-40B4-BE49-F238E27FC236}">
                <a16:creationId xmlns:a16="http://schemas.microsoft.com/office/drawing/2014/main" id="{35F23653-5A49-48CA-82D5-DED4F62F6F97}"/>
              </a:ext>
            </a:extLst>
          </p:cNvPr>
          <p:cNvSpPr/>
          <p:nvPr/>
        </p:nvSpPr>
        <p:spPr>
          <a:xfrm>
            <a:off x="6505798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3">
            <a:extLst>
              <a:ext uri="{FF2B5EF4-FFF2-40B4-BE49-F238E27FC236}">
                <a16:creationId xmlns:a16="http://schemas.microsoft.com/office/drawing/2014/main" id="{0F43ED3A-61FB-4039-BF8C-CE6892E1E843}"/>
              </a:ext>
            </a:extLst>
          </p:cNvPr>
          <p:cNvCxnSpPr>
            <a:cxnSpLocks/>
            <a:stCxn id="34" idx="2"/>
            <a:endCxn id="36" idx="6"/>
          </p:cNvCxnSpPr>
          <p:nvPr/>
        </p:nvCxnSpPr>
        <p:spPr>
          <a:xfrm flipH="1">
            <a:off x="2599587" y="545737"/>
            <a:ext cx="3906211" cy="0"/>
          </a:xfrm>
          <a:prstGeom prst="line">
            <a:avLst/>
          </a:prstGeom>
          <a:ln w="25400">
            <a:solidFill>
              <a:srgbClr val="E1A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4">
            <a:extLst>
              <a:ext uri="{FF2B5EF4-FFF2-40B4-BE49-F238E27FC236}">
                <a16:creationId xmlns:a16="http://schemas.microsoft.com/office/drawing/2014/main" id="{9EBFAC3E-D57D-4EF9-8E58-452982F8B382}"/>
              </a:ext>
            </a:extLst>
          </p:cNvPr>
          <p:cNvSpPr/>
          <p:nvPr/>
        </p:nvSpPr>
        <p:spPr>
          <a:xfrm>
            <a:off x="2518587" y="505237"/>
            <a:ext cx="81000" cy="81000"/>
          </a:xfrm>
          <a:prstGeom prst="ellipse">
            <a:avLst/>
          </a:prstGeom>
          <a:solidFill>
            <a:srgbClr val="E1AD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B6F-B833-46C0-95C4-678EC12C5AE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458070" y="1111573"/>
            <a:ext cx="1694695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2.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Phiên</a:t>
            </a:r>
            <a:r>
              <a:rPr lang="en-US" altLang="zh-CN" sz="2000" b="1" dirty="0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  <a:ea typeface="苹方 常规" panose="020B0300000000000000" pitchFamily="34" charset="-122"/>
                <a:cs typeface="Arial" panose="020B0604020202020204" pitchFamily="34" charset="0"/>
              </a:rPr>
              <a:t>bản</a:t>
            </a:r>
            <a:endParaRPr lang="en-US" altLang="zh-CN" sz="2000" b="1" dirty="0">
              <a:latin typeface="Arial" panose="020B0604020202020204" pitchFamily="34" charset="0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257" y="1626548"/>
            <a:ext cx="8608423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400" dirty="0" err="1"/>
              <a:t>Bitrix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2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: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F9ED405C-7FC7-43DE-8093-CA7BA50823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39" y="4127863"/>
            <a:ext cx="3342461" cy="273474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7787" y="2108821"/>
            <a:ext cx="8608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b="1" u="sng" dirty="0" err="1">
                <a:solidFill>
                  <a:srgbClr val="FF0000"/>
                </a:solidFill>
              </a:rPr>
              <a:t>Phiên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bản</a:t>
            </a:r>
            <a:r>
              <a:rPr lang="en-US" sz="2400" b="1" u="sng" dirty="0">
                <a:solidFill>
                  <a:srgbClr val="FF0000"/>
                </a:solidFill>
              </a:rPr>
              <a:t> On-premise (</a:t>
            </a:r>
            <a:r>
              <a:rPr lang="en-US" sz="2400" b="1" u="sng" dirty="0" err="1">
                <a:solidFill>
                  <a:srgbClr val="FF0000"/>
                </a:solidFill>
              </a:rPr>
              <a:t>phiên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bản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tự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lưu</a:t>
            </a:r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err="1">
                <a:solidFill>
                  <a:srgbClr val="FF0000"/>
                </a:solidFill>
              </a:rPr>
              <a:t>trữ</a:t>
            </a:r>
            <a:r>
              <a:rPr lang="en-US" sz="2400" b="1" u="sng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Bitrix24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đám</a:t>
            </a:r>
            <a:r>
              <a:rPr lang="en-US" sz="2400" dirty="0" smtClean="0"/>
              <a:t> </a:t>
            </a:r>
            <a:r>
              <a:rPr lang="en-US" sz="2400" dirty="0" err="1"/>
              <a:t>mây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đám</a:t>
            </a:r>
            <a:r>
              <a:rPr lang="en-US" sz="2400" dirty="0"/>
              <a:t> </a:t>
            </a:r>
            <a:r>
              <a:rPr lang="en-US" sz="2400" dirty="0" err="1"/>
              <a:t>mây</a:t>
            </a:r>
            <a:r>
              <a:rPr lang="en-US" sz="2400" dirty="0"/>
              <a:t> do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. 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minh,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bao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mô-đun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so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đám</a:t>
            </a:r>
            <a:r>
              <a:rPr lang="en-US" sz="2400" dirty="0" smtClean="0"/>
              <a:t> </a:t>
            </a:r>
            <a:r>
              <a:rPr lang="en-US" sz="2400" dirty="0" err="1"/>
              <a:t>mây</a:t>
            </a:r>
            <a:r>
              <a:rPr lang="en-US" sz="2400" dirty="0"/>
              <a:t>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2371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1420</TotalTime>
  <Words>1382</Words>
  <Application>Microsoft Office PowerPoint</Application>
  <PresentationFormat>On-screen Show (4:3)</PresentationFormat>
  <Paragraphs>271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Malgun Gothic Semilight</vt:lpstr>
      <vt:lpstr>Arial</vt:lpstr>
      <vt:lpstr>Calibri</vt:lpstr>
      <vt:lpstr>Calibri Light</vt:lpstr>
      <vt:lpstr>等线</vt:lpstr>
      <vt:lpstr>Symbol</vt:lpstr>
      <vt:lpstr>Times New Roman</vt:lpstr>
      <vt:lpstr>苹方 中等</vt:lpstr>
      <vt:lpstr>苹方 常规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高志远</dc:creator>
  <cp:lastModifiedBy>Admin</cp:lastModifiedBy>
  <cp:revision>341</cp:revision>
  <dcterms:created xsi:type="dcterms:W3CDTF">2018-03-07T13:05:52Z</dcterms:created>
  <dcterms:modified xsi:type="dcterms:W3CDTF">2019-03-15T19:07:19Z</dcterms:modified>
</cp:coreProperties>
</file>